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69" r:id="rId4"/>
    <p:sldId id="259" r:id="rId5"/>
    <p:sldId id="260" r:id="rId6"/>
    <p:sldId id="271" r:id="rId7"/>
    <p:sldId id="262" r:id="rId8"/>
    <p:sldId id="368" r:id="rId9"/>
    <p:sldId id="272" r:id="rId10"/>
    <p:sldId id="363" r:id="rId11"/>
    <p:sldId id="366" r:id="rId12"/>
    <p:sldId id="364" r:id="rId13"/>
    <p:sldId id="365" r:id="rId14"/>
    <p:sldId id="261" r:id="rId15"/>
    <p:sldId id="264" r:id="rId16"/>
    <p:sldId id="263" r:id="rId17"/>
    <p:sldId id="268" r:id="rId18"/>
    <p:sldId id="369" r:id="rId19"/>
    <p:sldId id="266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48"/>
    <p:restoredTop sz="72683"/>
  </p:normalViewPr>
  <p:slideViewPr>
    <p:cSldViewPr snapToGrid="0" snapToObjects="1">
      <p:cViewPr varScale="1">
        <p:scale>
          <a:sx n="88" d="100"/>
          <a:sy n="88" d="100"/>
        </p:scale>
        <p:origin x="688" y="176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4E95E0-1C44-486A-9028-1EC4AF7CFCF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4A1E1A52-037C-47B9-B820-5110636F3358}">
      <dgm:prSet/>
      <dgm:spPr/>
      <dgm:t>
        <a:bodyPr/>
        <a:lstStyle/>
        <a:p>
          <a:r>
            <a:rPr kumimoji="1" lang="en-US" altLang="zh-CN" dirty="0"/>
            <a:t>Background</a:t>
          </a:r>
          <a:endParaRPr lang="en-US" dirty="0"/>
        </a:p>
      </dgm:t>
    </dgm:pt>
    <dgm:pt modelId="{D75C623F-5E14-4549-8E4B-E466BB65A0EF}" type="parTrans" cxnId="{AB254A4A-D58D-4CC3-9587-71AAFA1446F5}">
      <dgm:prSet/>
      <dgm:spPr/>
      <dgm:t>
        <a:bodyPr/>
        <a:lstStyle/>
        <a:p>
          <a:endParaRPr lang="en-US"/>
        </a:p>
      </dgm:t>
    </dgm:pt>
    <dgm:pt modelId="{A0619A6E-3114-402C-A5DC-94D72A4F7A47}" type="sibTrans" cxnId="{AB254A4A-D58D-4CC3-9587-71AAFA1446F5}">
      <dgm:prSet/>
      <dgm:spPr/>
      <dgm:t>
        <a:bodyPr/>
        <a:lstStyle/>
        <a:p>
          <a:endParaRPr lang="en-US"/>
        </a:p>
      </dgm:t>
    </dgm:pt>
    <dgm:pt modelId="{BEEF115C-3F26-4D36-9917-B2226575BFC2}">
      <dgm:prSet/>
      <dgm:spPr/>
      <dgm:t>
        <a:bodyPr/>
        <a:lstStyle/>
        <a:p>
          <a:r>
            <a:rPr kumimoji="1" lang="en-US"/>
            <a:t>A</a:t>
          </a:r>
          <a:r>
            <a:rPr kumimoji="1" lang="zh-CN"/>
            <a:t> </a:t>
          </a:r>
          <a:r>
            <a:rPr kumimoji="1" lang="en-US"/>
            <a:t>subjective</a:t>
          </a:r>
          <a:r>
            <a:rPr kumimoji="1" lang="zh-CN"/>
            <a:t> </a:t>
          </a:r>
          <a:r>
            <a:rPr kumimoji="1" lang="en-US"/>
            <a:t>test</a:t>
          </a:r>
          <a:r>
            <a:rPr kumimoji="1" lang="zh-CN"/>
            <a:t> </a:t>
          </a:r>
          <a:r>
            <a:rPr kumimoji="1" lang="en-US"/>
            <a:t>on</a:t>
          </a:r>
          <a:r>
            <a:rPr kumimoji="1" lang="zh-CN"/>
            <a:t> </a:t>
          </a:r>
          <a:r>
            <a:rPr kumimoji="1" lang="en-US"/>
            <a:t>mobile</a:t>
          </a:r>
          <a:r>
            <a:rPr kumimoji="1" lang="zh-CN"/>
            <a:t> </a:t>
          </a:r>
          <a:r>
            <a:rPr kumimoji="1" lang="en-US"/>
            <a:t>game</a:t>
          </a:r>
          <a:r>
            <a:rPr kumimoji="1" lang="zh-CN"/>
            <a:t> </a:t>
          </a:r>
          <a:r>
            <a:rPr kumimoji="1" lang="en-US"/>
            <a:t>image</a:t>
          </a:r>
          <a:r>
            <a:rPr kumimoji="1" lang="zh-CN"/>
            <a:t> </a:t>
          </a:r>
          <a:r>
            <a:rPr kumimoji="1" lang="en-US"/>
            <a:t>aesthetic</a:t>
          </a:r>
          <a:r>
            <a:rPr kumimoji="1" lang="zh-CN"/>
            <a:t> </a:t>
          </a:r>
          <a:r>
            <a:rPr kumimoji="1" lang="en-US"/>
            <a:t>assessment</a:t>
          </a:r>
          <a:endParaRPr lang="en-US"/>
        </a:p>
      </dgm:t>
    </dgm:pt>
    <dgm:pt modelId="{87384D8D-F0F4-403D-8556-EC87B641F8E2}" type="parTrans" cxnId="{D9D40796-703C-4A81-8C4B-058A50FE2B83}">
      <dgm:prSet/>
      <dgm:spPr/>
      <dgm:t>
        <a:bodyPr/>
        <a:lstStyle/>
        <a:p>
          <a:endParaRPr lang="en-US"/>
        </a:p>
      </dgm:t>
    </dgm:pt>
    <dgm:pt modelId="{F2EB5561-502D-453B-86A2-9300BB2F7C15}" type="sibTrans" cxnId="{D9D40796-703C-4A81-8C4B-058A50FE2B83}">
      <dgm:prSet/>
      <dgm:spPr/>
      <dgm:t>
        <a:bodyPr/>
        <a:lstStyle/>
        <a:p>
          <a:endParaRPr lang="en-US"/>
        </a:p>
      </dgm:t>
    </dgm:pt>
    <dgm:pt modelId="{234B668A-A7CB-4F06-B1D3-DF54DB269D40}">
      <dgm:prSet/>
      <dgm:spPr/>
      <dgm:t>
        <a:bodyPr/>
        <a:lstStyle/>
        <a:p>
          <a:r>
            <a:rPr kumimoji="1" lang="en-US" dirty="0"/>
            <a:t>Result</a:t>
          </a:r>
          <a:endParaRPr lang="en-US" dirty="0"/>
        </a:p>
      </dgm:t>
    </dgm:pt>
    <dgm:pt modelId="{D73CA90F-CFDB-46D7-B495-B3C90898BE4F}" type="parTrans" cxnId="{9C3EFF28-2BBB-4E36-97B4-AA9BFF88581A}">
      <dgm:prSet/>
      <dgm:spPr/>
      <dgm:t>
        <a:bodyPr/>
        <a:lstStyle/>
        <a:p>
          <a:endParaRPr lang="en-US"/>
        </a:p>
      </dgm:t>
    </dgm:pt>
    <dgm:pt modelId="{4AD25C60-54FF-4828-9424-C015743EDC19}" type="sibTrans" cxnId="{9C3EFF28-2BBB-4E36-97B4-AA9BFF88581A}">
      <dgm:prSet/>
      <dgm:spPr/>
      <dgm:t>
        <a:bodyPr/>
        <a:lstStyle/>
        <a:p>
          <a:endParaRPr lang="en-US"/>
        </a:p>
      </dgm:t>
    </dgm:pt>
    <dgm:pt modelId="{91676E4A-4475-4E2E-989E-0F57D9D92C24}" type="pres">
      <dgm:prSet presAssocID="{EB4E95E0-1C44-486A-9028-1EC4AF7CFCF4}" presName="root" presStyleCnt="0">
        <dgm:presLayoutVars>
          <dgm:dir/>
          <dgm:resizeHandles val="exact"/>
        </dgm:presLayoutVars>
      </dgm:prSet>
      <dgm:spPr/>
    </dgm:pt>
    <dgm:pt modelId="{2DD8441D-8223-493D-BE49-C29065A14305}" type="pres">
      <dgm:prSet presAssocID="{4A1E1A52-037C-47B9-B820-5110636F3358}" presName="compNode" presStyleCnt="0"/>
      <dgm:spPr/>
    </dgm:pt>
    <dgm:pt modelId="{B1707C8A-1F34-487F-A498-E9227190B7D7}" type="pres">
      <dgm:prSet presAssocID="{4A1E1A52-037C-47B9-B820-5110636F3358}" presName="bgRect" presStyleLbl="bgShp" presStyleIdx="0" presStyleCnt="3"/>
      <dgm:spPr/>
    </dgm:pt>
    <dgm:pt modelId="{500B3F26-E0C7-4858-8EA1-91BB04BE2F51}" type="pres">
      <dgm:prSet presAssocID="{4A1E1A52-037C-47B9-B820-5110636F335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CFB4D98D-67C7-4A40-B1E7-FB926759ECA5}" type="pres">
      <dgm:prSet presAssocID="{4A1E1A52-037C-47B9-B820-5110636F3358}" presName="spaceRect" presStyleCnt="0"/>
      <dgm:spPr/>
    </dgm:pt>
    <dgm:pt modelId="{701BB3F2-1C8F-4264-A528-DA3E34AB2F1A}" type="pres">
      <dgm:prSet presAssocID="{4A1E1A52-037C-47B9-B820-5110636F3358}" presName="parTx" presStyleLbl="revTx" presStyleIdx="0" presStyleCnt="3">
        <dgm:presLayoutVars>
          <dgm:chMax val="0"/>
          <dgm:chPref val="0"/>
        </dgm:presLayoutVars>
      </dgm:prSet>
      <dgm:spPr/>
    </dgm:pt>
    <dgm:pt modelId="{B278A745-3A87-4B6E-AD8A-1042FCC5088C}" type="pres">
      <dgm:prSet presAssocID="{A0619A6E-3114-402C-A5DC-94D72A4F7A47}" presName="sibTrans" presStyleCnt="0"/>
      <dgm:spPr/>
    </dgm:pt>
    <dgm:pt modelId="{C31DFFDA-5FE3-4BB1-A80E-0455746C8FB1}" type="pres">
      <dgm:prSet presAssocID="{BEEF115C-3F26-4D36-9917-B2226575BFC2}" presName="compNode" presStyleCnt="0"/>
      <dgm:spPr/>
    </dgm:pt>
    <dgm:pt modelId="{536F0974-48DB-4A4D-9AE0-9970DB6FB1F0}" type="pres">
      <dgm:prSet presAssocID="{BEEF115C-3F26-4D36-9917-B2226575BFC2}" presName="bgRect" presStyleLbl="bgShp" presStyleIdx="1" presStyleCnt="3"/>
      <dgm:spPr/>
    </dgm:pt>
    <dgm:pt modelId="{145BC4DA-E2C5-4E3F-8597-2CA112442908}" type="pres">
      <dgm:prSet presAssocID="{BEEF115C-3F26-4D36-9917-B2226575BFC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F41DFD4D-F75F-48E5-A7C3-C58632624450}" type="pres">
      <dgm:prSet presAssocID="{BEEF115C-3F26-4D36-9917-B2226575BFC2}" presName="spaceRect" presStyleCnt="0"/>
      <dgm:spPr/>
    </dgm:pt>
    <dgm:pt modelId="{231970AF-D6ED-4BA3-A546-9FA11C6B9E99}" type="pres">
      <dgm:prSet presAssocID="{BEEF115C-3F26-4D36-9917-B2226575BFC2}" presName="parTx" presStyleLbl="revTx" presStyleIdx="1" presStyleCnt="3">
        <dgm:presLayoutVars>
          <dgm:chMax val="0"/>
          <dgm:chPref val="0"/>
        </dgm:presLayoutVars>
      </dgm:prSet>
      <dgm:spPr/>
    </dgm:pt>
    <dgm:pt modelId="{CCE07055-D14F-4CAC-B5AC-7542AF706E36}" type="pres">
      <dgm:prSet presAssocID="{F2EB5561-502D-453B-86A2-9300BB2F7C15}" presName="sibTrans" presStyleCnt="0"/>
      <dgm:spPr/>
    </dgm:pt>
    <dgm:pt modelId="{CA9F61F0-01D3-425D-8DC3-0755B1F69357}" type="pres">
      <dgm:prSet presAssocID="{234B668A-A7CB-4F06-B1D3-DF54DB269D40}" presName="compNode" presStyleCnt="0"/>
      <dgm:spPr/>
    </dgm:pt>
    <dgm:pt modelId="{6B0A919B-3CF8-4B81-890D-DA667E464168}" type="pres">
      <dgm:prSet presAssocID="{234B668A-A7CB-4F06-B1D3-DF54DB269D40}" presName="bgRect" presStyleLbl="bgShp" presStyleIdx="2" presStyleCnt="3"/>
      <dgm:spPr/>
    </dgm:pt>
    <dgm:pt modelId="{2226FDE1-B3B4-41EE-8AEE-78B1C0E1FA08}" type="pres">
      <dgm:prSet presAssocID="{234B668A-A7CB-4F06-B1D3-DF54DB269D4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1A766028-EB7D-47AF-860F-6DE44D361F05}" type="pres">
      <dgm:prSet presAssocID="{234B668A-A7CB-4F06-B1D3-DF54DB269D40}" presName="spaceRect" presStyleCnt="0"/>
      <dgm:spPr/>
    </dgm:pt>
    <dgm:pt modelId="{ABC417FA-3B73-4E86-A888-AE0F81B6D1C3}" type="pres">
      <dgm:prSet presAssocID="{234B668A-A7CB-4F06-B1D3-DF54DB269D4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8E2DE40B-39D0-436E-A61D-BE0C4A52604B}" type="presOf" srcId="{EB4E95E0-1C44-486A-9028-1EC4AF7CFCF4}" destId="{91676E4A-4475-4E2E-989E-0F57D9D92C24}" srcOrd="0" destOrd="0" presId="urn:microsoft.com/office/officeart/2018/2/layout/IconVerticalSolidList"/>
    <dgm:cxn modelId="{9C3EFF28-2BBB-4E36-97B4-AA9BFF88581A}" srcId="{EB4E95E0-1C44-486A-9028-1EC4AF7CFCF4}" destId="{234B668A-A7CB-4F06-B1D3-DF54DB269D40}" srcOrd="2" destOrd="0" parTransId="{D73CA90F-CFDB-46D7-B495-B3C90898BE4F}" sibTransId="{4AD25C60-54FF-4828-9424-C015743EDC19}"/>
    <dgm:cxn modelId="{AB254A4A-D58D-4CC3-9587-71AAFA1446F5}" srcId="{EB4E95E0-1C44-486A-9028-1EC4AF7CFCF4}" destId="{4A1E1A52-037C-47B9-B820-5110636F3358}" srcOrd="0" destOrd="0" parTransId="{D75C623F-5E14-4549-8E4B-E466BB65A0EF}" sibTransId="{A0619A6E-3114-402C-A5DC-94D72A4F7A47}"/>
    <dgm:cxn modelId="{00A9A480-4EEB-4970-B2FC-C480E44CF5E3}" type="presOf" srcId="{234B668A-A7CB-4F06-B1D3-DF54DB269D40}" destId="{ABC417FA-3B73-4E86-A888-AE0F81B6D1C3}" srcOrd="0" destOrd="0" presId="urn:microsoft.com/office/officeart/2018/2/layout/IconVerticalSolidList"/>
    <dgm:cxn modelId="{71DB8C87-9CB3-4669-AB33-BC51CDDF343D}" type="presOf" srcId="{BEEF115C-3F26-4D36-9917-B2226575BFC2}" destId="{231970AF-D6ED-4BA3-A546-9FA11C6B9E99}" srcOrd="0" destOrd="0" presId="urn:microsoft.com/office/officeart/2018/2/layout/IconVerticalSolidList"/>
    <dgm:cxn modelId="{D9D40796-703C-4A81-8C4B-058A50FE2B83}" srcId="{EB4E95E0-1C44-486A-9028-1EC4AF7CFCF4}" destId="{BEEF115C-3F26-4D36-9917-B2226575BFC2}" srcOrd="1" destOrd="0" parTransId="{87384D8D-F0F4-403D-8556-EC87B641F8E2}" sibTransId="{F2EB5561-502D-453B-86A2-9300BB2F7C15}"/>
    <dgm:cxn modelId="{0067C7C4-2323-42FD-B89C-1AD6F1012BCC}" type="presOf" srcId="{4A1E1A52-037C-47B9-B820-5110636F3358}" destId="{701BB3F2-1C8F-4264-A528-DA3E34AB2F1A}" srcOrd="0" destOrd="0" presId="urn:microsoft.com/office/officeart/2018/2/layout/IconVerticalSolidList"/>
    <dgm:cxn modelId="{109B7D39-9DBB-4CE6-A908-4E3057A2E3AD}" type="presParOf" srcId="{91676E4A-4475-4E2E-989E-0F57D9D92C24}" destId="{2DD8441D-8223-493D-BE49-C29065A14305}" srcOrd="0" destOrd="0" presId="urn:microsoft.com/office/officeart/2018/2/layout/IconVerticalSolidList"/>
    <dgm:cxn modelId="{A411CAFF-2103-49F2-99AF-8E5E62517165}" type="presParOf" srcId="{2DD8441D-8223-493D-BE49-C29065A14305}" destId="{B1707C8A-1F34-487F-A498-E9227190B7D7}" srcOrd="0" destOrd="0" presId="urn:microsoft.com/office/officeart/2018/2/layout/IconVerticalSolidList"/>
    <dgm:cxn modelId="{03378347-744D-4155-BA65-FA3F18396525}" type="presParOf" srcId="{2DD8441D-8223-493D-BE49-C29065A14305}" destId="{500B3F26-E0C7-4858-8EA1-91BB04BE2F51}" srcOrd="1" destOrd="0" presId="urn:microsoft.com/office/officeart/2018/2/layout/IconVerticalSolidList"/>
    <dgm:cxn modelId="{660C4389-443A-4AF7-8A67-57F8209DB375}" type="presParOf" srcId="{2DD8441D-8223-493D-BE49-C29065A14305}" destId="{CFB4D98D-67C7-4A40-B1E7-FB926759ECA5}" srcOrd="2" destOrd="0" presId="urn:microsoft.com/office/officeart/2018/2/layout/IconVerticalSolidList"/>
    <dgm:cxn modelId="{0E3037FD-21EF-43D3-ACD7-162C4E508F4A}" type="presParOf" srcId="{2DD8441D-8223-493D-BE49-C29065A14305}" destId="{701BB3F2-1C8F-4264-A528-DA3E34AB2F1A}" srcOrd="3" destOrd="0" presId="urn:microsoft.com/office/officeart/2018/2/layout/IconVerticalSolidList"/>
    <dgm:cxn modelId="{207C08F4-9EB2-4315-89C5-12EB62CF808E}" type="presParOf" srcId="{91676E4A-4475-4E2E-989E-0F57D9D92C24}" destId="{B278A745-3A87-4B6E-AD8A-1042FCC5088C}" srcOrd="1" destOrd="0" presId="urn:microsoft.com/office/officeart/2018/2/layout/IconVerticalSolidList"/>
    <dgm:cxn modelId="{4FC34B37-7792-445B-8486-BFB2B9345B74}" type="presParOf" srcId="{91676E4A-4475-4E2E-989E-0F57D9D92C24}" destId="{C31DFFDA-5FE3-4BB1-A80E-0455746C8FB1}" srcOrd="2" destOrd="0" presId="urn:microsoft.com/office/officeart/2018/2/layout/IconVerticalSolidList"/>
    <dgm:cxn modelId="{005770B7-2FE7-45B1-BE24-09C0051DF557}" type="presParOf" srcId="{C31DFFDA-5FE3-4BB1-A80E-0455746C8FB1}" destId="{536F0974-48DB-4A4D-9AE0-9970DB6FB1F0}" srcOrd="0" destOrd="0" presId="urn:microsoft.com/office/officeart/2018/2/layout/IconVerticalSolidList"/>
    <dgm:cxn modelId="{73E448CC-D32D-4D62-99A4-8B4AAE731FC3}" type="presParOf" srcId="{C31DFFDA-5FE3-4BB1-A80E-0455746C8FB1}" destId="{145BC4DA-E2C5-4E3F-8597-2CA112442908}" srcOrd="1" destOrd="0" presId="urn:microsoft.com/office/officeart/2018/2/layout/IconVerticalSolidList"/>
    <dgm:cxn modelId="{BDCB07D8-F46A-49B0-AA02-4B03469512D5}" type="presParOf" srcId="{C31DFFDA-5FE3-4BB1-A80E-0455746C8FB1}" destId="{F41DFD4D-F75F-48E5-A7C3-C58632624450}" srcOrd="2" destOrd="0" presId="urn:microsoft.com/office/officeart/2018/2/layout/IconVerticalSolidList"/>
    <dgm:cxn modelId="{EBA8E9EE-95CA-4D04-B8D7-A99A56D275D1}" type="presParOf" srcId="{C31DFFDA-5FE3-4BB1-A80E-0455746C8FB1}" destId="{231970AF-D6ED-4BA3-A546-9FA11C6B9E99}" srcOrd="3" destOrd="0" presId="urn:microsoft.com/office/officeart/2018/2/layout/IconVerticalSolidList"/>
    <dgm:cxn modelId="{5492812A-7DA7-4807-AACB-4F84D8B61692}" type="presParOf" srcId="{91676E4A-4475-4E2E-989E-0F57D9D92C24}" destId="{CCE07055-D14F-4CAC-B5AC-7542AF706E36}" srcOrd="3" destOrd="0" presId="urn:microsoft.com/office/officeart/2018/2/layout/IconVerticalSolidList"/>
    <dgm:cxn modelId="{274F956E-409B-492C-A08D-6DF4C320C295}" type="presParOf" srcId="{91676E4A-4475-4E2E-989E-0F57D9D92C24}" destId="{CA9F61F0-01D3-425D-8DC3-0755B1F69357}" srcOrd="4" destOrd="0" presId="urn:microsoft.com/office/officeart/2018/2/layout/IconVerticalSolidList"/>
    <dgm:cxn modelId="{A7287681-B11E-46C5-8212-3AEE942CBFC4}" type="presParOf" srcId="{CA9F61F0-01D3-425D-8DC3-0755B1F69357}" destId="{6B0A919B-3CF8-4B81-890D-DA667E464168}" srcOrd="0" destOrd="0" presId="urn:microsoft.com/office/officeart/2018/2/layout/IconVerticalSolidList"/>
    <dgm:cxn modelId="{D47E0D36-1CE9-4217-9A11-001106DD92AB}" type="presParOf" srcId="{CA9F61F0-01D3-425D-8DC3-0755B1F69357}" destId="{2226FDE1-B3B4-41EE-8AEE-78B1C0E1FA08}" srcOrd="1" destOrd="0" presId="urn:microsoft.com/office/officeart/2018/2/layout/IconVerticalSolidList"/>
    <dgm:cxn modelId="{FA6B7A0A-F7AE-4473-B1EF-B731221670BC}" type="presParOf" srcId="{CA9F61F0-01D3-425D-8DC3-0755B1F69357}" destId="{1A766028-EB7D-47AF-860F-6DE44D361F05}" srcOrd="2" destOrd="0" presId="urn:microsoft.com/office/officeart/2018/2/layout/IconVerticalSolidList"/>
    <dgm:cxn modelId="{EC4585CB-C616-485D-BB92-FFDDE26D6E7B}" type="presParOf" srcId="{CA9F61F0-01D3-425D-8DC3-0755B1F69357}" destId="{ABC417FA-3B73-4E86-A888-AE0F81B6D1C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707C8A-1F34-487F-A498-E9227190B7D7}">
      <dsp:nvSpPr>
        <dsp:cNvPr id="0" name=""/>
        <dsp:cNvSpPr/>
      </dsp:nvSpPr>
      <dsp:spPr>
        <a:xfrm>
          <a:off x="0" y="531"/>
          <a:ext cx="10515600" cy="12432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0B3F26-E0C7-4858-8EA1-91BB04BE2F51}">
      <dsp:nvSpPr>
        <dsp:cNvPr id="0" name=""/>
        <dsp:cNvSpPr/>
      </dsp:nvSpPr>
      <dsp:spPr>
        <a:xfrm>
          <a:off x="376092" y="280269"/>
          <a:ext cx="683804" cy="6838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1BB3F2-1C8F-4264-A528-DA3E34AB2F1A}">
      <dsp:nvSpPr>
        <dsp:cNvPr id="0" name=""/>
        <dsp:cNvSpPr/>
      </dsp:nvSpPr>
      <dsp:spPr>
        <a:xfrm>
          <a:off x="1435988" y="531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zh-CN" sz="2500" kern="1200" dirty="0"/>
            <a:t>Background</a:t>
          </a:r>
          <a:endParaRPr lang="en-US" sz="2500" kern="1200" dirty="0"/>
        </a:p>
      </dsp:txBody>
      <dsp:txXfrm>
        <a:off x="1435988" y="531"/>
        <a:ext cx="9079611" cy="1243280"/>
      </dsp:txXfrm>
    </dsp:sp>
    <dsp:sp modelId="{536F0974-48DB-4A4D-9AE0-9970DB6FB1F0}">
      <dsp:nvSpPr>
        <dsp:cNvPr id="0" name=""/>
        <dsp:cNvSpPr/>
      </dsp:nvSpPr>
      <dsp:spPr>
        <a:xfrm>
          <a:off x="0" y="1554631"/>
          <a:ext cx="10515600" cy="12432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5BC4DA-E2C5-4E3F-8597-2CA112442908}">
      <dsp:nvSpPr>
        <dsp:cNvPr id="0" name=""/>
        <dsp:cNvSpPr/>
      </dsp:nvSpPr>
      <dsp:spPr>
        <a:xfrm>
          <a:off x="376092" y="1834369"/>
          <a:ext cx="683804" cy="6838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1970AF-D6ED-4BA3-A546-9FA11C6B9E99}">
      <dsp:nvSpPr>
        <dsp:cNvPr id="0" name=""/>
        <dsp:cNvSpPr/>
      </dsp:nvSpPr>
      <dsp:spPr>
        <a:xfrm>
          <a:off x="1435988" y="1554631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500" kern="1200"/>
            <a:t>A</a:t>
          </a:r>
          <a:r>
            <a:rPr kumimoji="1" lang="zh-CN" sz="2500" kern="1200"/>
            <a:t> </a:t>
          </a:r>
          <a:r>
            <a:rPr kumimoji="1" lang="en-US" sz="2500" kern="1200"/>
            <a:t>subjective</a:t>
          </a:r>
          <a:r>
            <a:rPr kumimoji="1" lang="zh-CN" sz="2500" kern="1200"/>
            <a:t> </a:t>
          </a:r>
          <a:r>
            <a:rPr kumimoji="1" lang="en-US" sz="2500" kern="1200"/>
            <a:t>test</a:t>
          </a:r>
          <a:r>
            <a:rPr kumimoji="1" lang="zh-CN" sz="2500" kern="1200"/>
            <a:t> </a:t>
          </a:r>
          <a:r>
            <a:rPr kumimoji="1" lang="en-US" sz="2500" kern="1200"/>
            <a:t>on</a:t>
          </a:r>
          <a:r>
            <a:rPr kumimoji="1" lang="zh-CN" sz="2500" kern="1200"/>
            <a:t> </a:t>
          </a:r>
          <a:r>
            <a:rPr kumimoji="1" lang="en-US" sz="2500" kern="1200"/>
            <a:t>mobile</a:t>
          </a:r>
          <a:r>
            <a:rPr kumimoji="1" lang="zh-CN" sz="2500" kern="1200"/>
            <a:t> </a:t>
          </a:r>
          <a:r>
            <a:rPr kumimoji="1" lang="en-US" sz="2500" kern="1200"/>
            <a:t>game</a:t>
          </a:r>
          <a:r>
            <a:rPr kumimoji="1" lang="zh-CN" sz="2500" kern="1200"/>
            <a:t> </a:t>
          </a:r>
          <a:r>
            <a:rPr kumimoji="1" lang="en-US" sz="2500" kern="1200"/>
            <a:t>image</a:t>
          </a:r>
          <a:r>
            <a:rPr kumimoji="1" lang="zh-CN" sz="2500" kern="1200"/>
            <a:t> </a:t>
          </a:r>
          <a:r>
            <a:rPr kumimoji="1" lang="en-US" sz="2500" kern="1200"/>
            <a:t>aesthetic</a:t>
          </a:r>
          <a:r>
            <a:rPr kumimoji="1" lang="zh-CN" sz="2500" kern="1200"/>
            <a:t> </a:t>
          </a:r>
          <a:r>
            <a:rPr kumimoji="1" lang="en-US" sz="2500" kern="1200"/>
            <a:t>assessment</a:t>
          </a:r>
          <a:endParaRPr lang="en-US" sz="2500" kern="1200"/>
        </a:p>
      </dsp:txBody>
      <dsp:txXfrm>
        <a:off x="1435988" y="1554631"/>
        <a:ext cx="9079611" cy="1243280"/>
      </dsp:txXfrm>
    </dsp:sp>
    <dsp:sp modelId="{6B0A919B-3CF8-4B81-890D-DA667E464168}">
      <dsp:nvSpPr>
        <dsp:cNvPr id="0" name=""/>
        <dsp:cNvSpPr/>
      </dsp:nvSpPr>
      <dsp:spPr>
        <a:xfrm>
          <a:off x="0" y="3108732"/>
          <a:ext cx="10515600" cy="12432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26FDE1-B3B4-41EE-8AEE-78B1C0E1FA08}">
      <dsp:nvSpPr>
        <dsp:cNvPr id="0" name=""/>
        <dsp:cNvSpPr/>
      </dsp:nvSpPr>
      <dsp:spPr>
        <a:xfrm>
          <a:off x="376092" y="3388470"/>
          <a:ext cx="683804" cy="6838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417FA-3B73-4E86-A888-AE0F81B6D1C3}">
      <dsp:nvSpPr>
        <dsp:cNvPr id="0" name=""/>
        <dsp:cNvSpPr/>
      </dsp:nvSpPr>
      <dsp:spPr>
        <a:xfrm>
          <a:off x="1435988" y="3108732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500" kern="1200" dirty="0"/>
            <a:t>Result</a:t>
          </a:r>
          <a:endParaRPr lang="en-US" sz="2500" kern="1200" dirty="0"/>
        </a:p>
      </dsp:txBody>
      <dsp:txXfrm>
        <a:off x="1435988" y="3108732"/>
        <a:ext cx="9079611" cy="1243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33EEF-14CC-E94B-BD23-9EAA0FBC4891}" type="datetimeFigureOut">
              <a:rPr kumimoji="1" lang="zh-CN" altLang="en-US" smtClean="0"/>
              <a:t>2020/3/10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9C297-3FDF-D348-A307-59E4B6BF0E9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5769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9C297-3FDF-D348-A307-59E4B6BF0E9C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2194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13EF-56DF-477F-9799-2CC6E8A63DC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168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13EF-56DF-477F-9799-2CC6E8A63DC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425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13EF-56DF-477F-9799-2CC6E8A63DC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928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9C297-3FDF-D348-A307-59E4B6BF0E9C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4002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9C297-3FDF-D348-A307-59E4B6BF0E9C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60508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9C297-3FDF-D348-A307-59E4B6BF0E9C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30889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9C297-3FDF-D348-A307-59E4B6BF0E9C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65982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9C297-3FDF-D348-A307-59E4B6BF0E9C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8722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9C297-3FDF-D348-A307-59E4B6BF0E9C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6560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9C297-3FDF-D348-A307-59E4B6BF0E9C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25518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9C297-3FDF-D348-A307-59E4B6BF0E9C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1420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9C297-3FDF-D348-A307-59E4B6BF0E9C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0043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sz="120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9C297-3FDF-D348-A307-59E4B6BF0E9C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04152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9C297-3FDF-D348-A307-59E4B6BF0E9C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72085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9C297-3FDF-D348-A307-59E4B6BF0E9C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29370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9C297-3FDF-D348-A307-59E4B6BF0E9C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45699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13EF-56DF-477F-9799-2CC6E8A63DC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721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D0EA4F-1CF2-A644-9BAD-24B995AAA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BAEDE6D-43CD-C549-8FD0-BE91EBD439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E24CC-7A5B-5A47-9F0B-3CD2041CA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09A1-751A-E84F-87DC-44DC5CDAF5EA}" type="datetimeFigureOut">
              <a:rPr kumimoji="1" lang="zh-CN" altLang="en-US" smtClean="0"/>
              <a:t>2020/3/10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FF976C-1DAF-494E-9CF3-D18DBD65E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CE5AAC-30E7-844B-BBC8-55BE9FC06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9B7-21CA-3C4A-8272-3D5B07C65F5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8389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8E752A-EA5A-7645-857E-8424EC154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C908B9-5032-4E4B-BF65-D9EF519DF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C6C085-9D2D-A440-A7FE-6E61D2FF7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09A1-751A-E84F-87DC-44DC5CDAF5EA}" type="datetimeFigureOut">
              <a:rPr kumimoji="1" lang="zh-CN" altLang="en-US" smtClean="0"/>
              <a:t>2020/3/10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191256-8588-1E4A-A7B3-55153BE3D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69B743-9E03-094E-BC25-12C9D6ADC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9B7-21CA-3C4A-8272-3D5B07C65F5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0963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BB04C6-99D7-424B-8B51-97F9EB6F3B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536EE3E-8947-E542-8D93-31E237F55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A8EEE7-4D0D-FE4E-901F-40E0C4D84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09A1-751A-E84F-87DC-44DC5CDAF5EA}" type="datetimeFigureOut">
              <a:rPr kumimoji="1" lang="zh-CN" altLang="en-US" smtClean="0"/>
              <a:t>2020/3/10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C068CB-87D1-9948-BD82-E4F2C0CFB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81BB9D-61A6-2844-89C8-9620B62AE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9B7-21CA-3C4A-8272-3D5B07C65F5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7613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685124" y="2266122"/>
            <a:ext cx="1829038" cy="1828676"/>
          </a:xfrm>
          <a:custGeom>
            <a:avLst/>
            <a:gdLst>
              <a:gd name="connsiteX0" fmla="*/ 1080000 w 2160000"/>
              <a:gd name="connsiteY0" fmla="*/ 0 h 2159572"/>
              <a:gd name="connsiteX1" fmla="*/ 2160000 w 2160000"/>
              <a:gd name="connsiteY1" fmla="*/ 1079786 h 2159572"/>
              <a:gd name="connsiteX2" fmla="*/ 1080000 w 2160000"/>
              <a:gd name="connsiteY2" fmla="*/ 2159572 h 2159572"/>
              <a:gd name="connsiteX3" fmla="*/ 0 w 2160000"/>
              <a:gd name="connsiteY3" fmla="*/ 1079786 h 2159572"/>
              <a:gd name="connsiteX4" fmla="*/ 1080000 w 2160000"/>
              <a:gd name="connsiteY4" fmla="*/ 0 h 215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00" h="2159572">
                <a:moveTo>
                  <a:pt x="1080000" y="0"/>
                </a:moveTo>
                <a:cubicBezTo>
                  <a:pt x="1676468" y="0"/>
                  <a:pt x="2160000" y="483437"/>
                  <a:pt x="2160000" y="1079786"/>
                </a:cubicBezTo>
                <a:cubicBezTo>
                  <a:pt x="2160000" y="1676135"/>
                  <a:pt x="1676468" y="2159572"/>
                  <a:pt x="1080000" y="2159572"/>
                </a:cubicBezTo>
                <a:cubicBezTo>
                  <a:pt x="483532" y="2159572"/>
                  <a:pt x="0" y="1676135"/>
                  <a:pt x="0" y="1079786"/>
                </a:cubicBezTo>
                <a:cubicBezTo>
                  <a:pt x="0" y="483437"/>
                  <a:pt x="483532" y="0"/>
                  <a:pt x="1080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82274" y="2266122"/>
            <a:ext cx="1829038" cy="1828676"/>
          </a:xfrm>
          <a:custGeom>
            <a:avLst/>
            <a:gdLst>
              <a:gd name="connsiteX0" fmla="*/ 1080000 w 2160000"/>
              <a:gd name="connsiteY0" fmla="*/ 0 h 2159572"/>
              <a:gd name="connsiteX1" fmla="*/ 2160000 w 2160000"/>
              <a:gd name="connsiteY1" fmla="*/ 1079786 h 2159572"/>
              <a:gd name="connsiteX2" fmla="*/ 1080000 w 2160000"/>
              <a:gd name="connsiteY2" fmla="*/ 2159572 h 2159572"/>
              <a:gd name="connsiteX3" fmla="*/ 0 w 2160000"/>
              <a:gd name="connsiteY3" fmla="*/ 1079786 h 2159572"/>
              <a:gd name="connsiteX4" fmla="*/ 1080000 w 2160000"/>
              <a:gd name="connsiteY4" fmla="*/ 0 h 215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00" h="2159572">
                <a:moveTo>
                  <a:pt x="1080000" y="0"/>
                </a:moveTo>
                <a:cubicBezTo>
                  <a:pt x="1676468" y="0"/>
                  <a:pt x="2160000" y="483437"/>
                  <a:pt x="2160000" y="1079786"/>
                </a:cubicBezTo>
                <a:cubicBezTo>
                  <a:pt x="2160000" y="1676135"/>
                  <a:pt x="1676468" y="2159572"/>
                  <a:pt x="1080000" y="2159572"/>
                </a:cubicBezTo>
                <a:cubicBezTo>
                  <a:pt x="483532" y="2159572"/>
                  <a:pt x="0" y="1676135"/>
                  <a:pt x="0" y="1079786"/>
                </a:cubicBezTo>
                <a:cubicBezTo>
                  <a:pt x="0" y="483437"/>
                  <a:pt x="483532" y="0"/>
                  <a:pt x="1080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679425" y="2266122"/>
            <a:ext cx="1829038" cy="1828676"/>
          </a:xfrm>
          <a:custGeom>
            <a:avLst/>
            <a:gdLst>
              <a:gd name="connsiteX0" fmla="*/ 1080000 w 2160000"/>
              <a:gd name="connsiteY0" fmla="*/ 0 h 2159572"/>
              <a:gd name="connsiteX1" fmla="*/ 2160000 w 2160000"/>
              <a:gd name="connsiteY1" fmla="*/ 1079786 h 2159572"/>
              <a:gd name="connsiteX2" fmla="*/ 1080000 w 2160000"/>
              <a:gd name="connsiteY2" fmla="*/ 2159572 h 2159572"/>
              <a:gd name="connsiteX3" fmla="*/ 0 w 2160000"/>
              <a:gd name="connsiteY3" fmla="*/ 1079786 h 2159572"/>
              <a:gd name="connsiteX4" fmla="*/ 1080000 w 2160000"/>
              <a:gd name="connsiteY4" fmla="*/ 0 h 215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00" h="2159572">
                <a:moveTo>
                  <a:pt x="1080000" y="0"/>
                </a:moveTo>
                <a:cubicBezTo>
                  <a:pt x="1676468" y="0"/>
                  <a:pt x="2160000" y="483437"/>
                  <a:pt x="2160000" y="1079786"/>
                </a:cubicBezTo>
                <a:cubicBezTo>
                  <a:pt x="2160000" y="1676135"/>
                  <a:pt x="1676468" y="2159572"/>
                  <a:pt x="1080000" y="2159572"/>
                </a:cubicBezTo>
                <a:cubicBezTo>
                  <a:pt x="483532" y="2159572"/>
                  <a:pt x="0" y="1676135"/>
                  <a:pt x="0" y="1079786"/>
                </a:cubicBezTo>
                <a:cubicBezTo>
                  <a:pt x="0" y="483437"/>
                  <a:pt x="483532" y="0"/>
                  <a:pt x="1080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568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09B238-5FC5-5448-B36C-46C35E1F7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2BDED4-BDDF-0242-AD03-74B6B7781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999702-F03A-2C46-8165-6AD48C7F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09A1-751A-E84F-87DC-44DC5CDAF5EA}" type="datetimeFigureOut">
              <a:rPr kumimoji="1" lang="zh-CN" altLang="en-US" smtClean="0"/>
              <a:t>2020/3/10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6D5C01-2CAD-8545-837B-608A53D28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91DE7F-22AC-0B42-A88B-BE0D8F380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9B7-21CA-3C4A-8272-3D5B07C65F5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00279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B3AE1-BA36-6D48-BB21-1F125876C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07EF30-03F2-EE4F-938B-738A343BB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DD4708-A76F-EB49-8596-93C1889B9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09A1-751A-E84F-87DC-44DC5CDAF5EA}" type="datetimeFigureOut">
              <a:rPr kumimoji="1" lang="zh-CN" altLang="en-US" smtClean="0"/>
              <a:t>2020/3/10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BF8F83-8EB6-1A49-9721-2F1051223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29E7D8-190E-6942-B790-FDBC0FA51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9B7-21CA-3C4A-8272-3D5B07C65F5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2064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CBCCDA-E4A7-F243-9C0D-C3646B8A1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E2BF1F2-4D92-1E4D-97DE-D0ED7FAEAC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F37DB4-ED98-8B4F-90B9-80E597994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FDC886-E2C9-974E-A24B-97111A1E0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09A1-751A-E84F-87DC-44DC5CDAF5EA}" type="datetimeFigureOut">
              <a:rPr kumimoji="1" lang="zh-CN" altLang="en-US" smtClean="0"/>
              <a:t>2020/3/10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9D3A8F-12BF-9B46-84E6-32711563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3D2718-5929-9C4F-92FF-200F6AFEE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9B7-21CA-3C4A-8272-3D5B07C65F5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44122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D2354A-B2F8-C743-8BDA-B4452980A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58932EE-6EF7-EB45-9E9E-CA3CBA023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7AAC40-AFB9-AE41-BBCF-D945D7962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A6E1FF3-4A88-E844-AA84-EA2DA58E20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72C9F66-3B2C-6445-8E59-0586BDBFE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4E456D-5D41-ED48-B0C1-30750A945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09A1-751A-E84F-87DC-44DC5CDAF5EA}" type="datetimeFigureOut">
              <a:rPr kumimoji="1" lang="zh-CN" altLang="en-US" smtClean="0"/>
              <a:t>2020/3/10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482EB3C-1DE9-DC4A-A571-04045445B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DF56D7F-8B35-E940-A4A9-AB6967D3B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9B7-21CA-3C4A-8272-3D5B07C65F5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16468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0A7311-CABA-3245-9D05-F4FB2E9F9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FF21DEC-9051-4B4E-81DD-842F36841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09A1-751A-E84F-87DC-44DC5CDAF5EA}" type="datetimeFigureOut">
              <a:rPr kumimoji="1" lang="zh-CN" altLang="en-US" smtClean="0"/>
              <a:t>2020/3/10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38B30C8-38B4-E84B-86D1-9C47B762A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DD593EB-936B-7149-811B-AB407B1DF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9B7-21CA-3C4A-8272-3D5B07C65F5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3044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0D2AD6B-C6C0-FB42-96D1-1D5BC8942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09A1-751A-E84F-87DC-44DC5CDAF5EA}" type="datetimeFigureOut">
              <a:rPr kumimoji="1" lang="zh-CN" altLang="en-US" smtClean="0"/>
              <a:t>2020/3/10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2314941-94C0-9B45-B973-EEB74E69E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1BFF82-A458-0049-99AF-C943BD078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9B7-21CA-3C4A-8272-3D5B07C65F5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24167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93744C-5923-4A4E-86A6-1D765FC0F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EDCA4E-1F67-064D-AFBD-38841769D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340303-8BC1-8842-8B9F-679AE972EF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27D903B-260D-3E4B-877B-DF456B901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09A1-751A-E84F-87DC-44DC5CDAF5EA}" type="datetimeFigureOut">
              <a:rPr kumimoji="1" lang="zh-CN" altLang="en-US" smtClean="0"/>
              <a:t>2020/3/10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769A06-99C5-E448-B67F-9A0A37F5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4DAF21C-482A-F84F-B198-8D3B2804A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9B7-21CA-3C4A-8272-3D5B07C65F5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6899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459E0B-401F-5449-B4E9-993AE6BD8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B473FFF-2C07-F64C-9A1B-102A863BB0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568D8E-E7AA-E344-9632-0BDECBA38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C9E82A-8DDF-C743-921B-16EFCAB2B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09A1-751A-E84F-87DC-44DC5CDAF5EA}" type="datetimeFigureOut">
              <a:rPr kumimoji="1" lang="zh-CN" altLang="en-US" smtClean="0"/>
              <a:t>2020/3/10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5FE5FFA-E616-5445-BE3E-D6D88713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7B8427-FF0A-0F4E-ABBB-DB239B095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9B7-21CA-3C4A-8272-3D5B07C65F5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16082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9C7FC0-CBD2-5044-85E1-64B0A5801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6DEEF7D-08C2-6643-BC89-D439A160E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FB29DF-8C12-924A-A487-F504876FAC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E09A1-751A-E84F-87DC-44DC5CDAF5EA}" type="datetimeFigureOut">
              <a:rPr kumimoji="1" lang="zh-CN" altLang="en-US" smtClean="0"/>
              <a:t>2020/3/10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EFC8B4-48EA-E749-ABFE-84AEBC18DB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33A61F-90C2-EB42-82F2-A4D5C1B0E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F59B7-21CA-3C4A-8272-3D5B07C65F5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536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1.png"/><Relationship Id="rId7" Type="http://schemas.openxmlformats.org/officeDocument/2006/relationships/image" Target="../media/image35.tiff"/><Relationship Id="rId12" Type="http://schemas.openxmlformats.org/officeDocument/2006/relationships/image" Target="../media/image4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tiff"/><Relationship Id="rId5" Type="http://schemas.openxmlformats.org/officeDocument/2006/relationships/image" Target="../media/image33.png"/><Relationship Id="rId10" Type="http://schemas.openxmlformats.org/officeDocument/2006/relationships/image" Target="../media/image38.tiff"/><Relationship Id="rId4" Type="http://schemas.openxmlformats.org/officeDocument/2006/relationships/image" Target="../media/image32.png"/><Relationship Id="rId9" Type="http://schemas.openxmlformats.org/officeDocument/2006/relationships/image" Target="../media/image37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image" Target="../media/image41.png"/><Relationship Id="rId7" Type="http://schemas.openxmlformats.org/officeDocument/2006/relationships/image" Target="../media/image4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tiff"/><Relationship Id="rId5" Type="http://schemas.openxmlformats.org/officeDocument/2006/relationships/image" Target="../media/image43.png"/><Relationship Id="rId10" Type="http://schemas.openxmlformats.org/officeDocument/2006/relationships/image" Target="../media/image48.tiff"/><Relationship Id="rId4" Type="http://schemas.openxmlformats.org/officeDocument/2006/relationships/image" Target="../media/image42.png"/><Relationship Id="rId9" Type="http://schemas.openxmlformats.org/officeDocument/2006/relationships/image" Target="../media/image47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E1D0E8-A68A-5643-AFF6-B716C4507B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kumimoji="1" lang="en-US" altLang="zh-CN" sz="4400" dirty="0"/>
              <a:t>Multi-dimension</a:t>
            </a:r>
            <a:r>
              <a:rPr kumimoji="1" lang="zh-CN" altLang="en-US" sz="4400" dirty="0"/>
              <a:t> </a:t>
            </a:r>
            <a:r>
              <a:rPr kumimoji="1" lang="en-US" altLang="zh-CN" sz="4400" dirty="0"/>
              <a:t>aesthetic</a:t>
            </a:r>
            <a:r>
              <a:rPr kumimoji="1" lang="zh-CN" altLang="en-US" sz="4400" dirty="0"/>
              <a:t> </a:t>
            </a:r>
            <a:r>
              <a:rPr kumimoji="1" lang="en-US" altLang="zh-CN" sz="4400" dirty="0"/>
              <a:t>assessment</a:t>
            </a:r>
            <a:r>
              <a:rPr kumimoji="1" lang="zh-CN" altLang="en-US" sz="4400" dirty="0"/>
              <a:t> </a:t>
            </a:r>
            <a:r>
              <a:rPr kumimoji="1" lang="en-US" altLang="zh-CN" sz="4400" dirty="0"/>
              <a:t>for</a:t>
            </a:r>
            <a:r>
              <a:rPr kumimoji="1" lang="zh-CN" altLang="en-US" sz="4400" dirty="0"/>
              <a:t> </a:t>
            </a:r>
            <a:r>
              <a:rPr kumimoji="1" lang="en-US" altLang="zh-CN" sz="4400" dirty="0"/>
              <a:t>game</a:t>
            </a:r>
            <a:r>
              <a:rPr kumimoji="1" lang="zh-CN" altLang="en-US" sz="4400" dirty="0"/>
              <a:t> </a:t>
            </a:r>
            <a:r>
              <a:rPr kumimoji="1" lang="en-US" altLang="zh-CN" sz="4400" dirty="0"/>
              <a:t>image:</a:t>
            </a:r>
            <a:r>
              <a:rPr kumimoji="1" lang="zh-CN" altLang="en-US" sz="4400" dirty="0"/>
              <a:t> </a:t>
            </a:r>
            <a:r>
              <a:rPr kumimoji="1" lang="en-US" altLang="zh-CN" sz="4400" dirty="0"/>
              <a:t>a</a:t>
            </a:r>
            <a:r>
              <a:rPr kumimoji="1" lang="zh-CN" altLang="en-US" sz="4400" dirty="0"/>
              <a:t> </a:t>
            </a:r>
            <a:r>
              <a:rPr kumimoji="1" lang="en-US" altLang="zh-CN" sz="4400" dirty="0"/>
              <a:t>subjective</a:t>
            </a:r>
            <a:r>
              <a:rPr kumimoji="1" lang="zh-CN" altLang="en-US" sz="4400" dirty="0"/>
              <a:t> </a:t>
            </a:r>
            <a:r>
              <a:rPr kumimoji="1" lang="en-US" altLang="zh-CN" sz="4400" dirty="0"/>
              <a:t>test</a:t>
            </a:r>
            <a:endParaRPr kumimoji="1" lang="zh-CN" altLang="en-US" sz="44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E4B801E-0804-2F4C-95DB-EEF451F68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29220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kumimoji="1" lang="en-US" altLang="zh-CN" dirty="0"/>
              <a:t>Presenter: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Junle</a:t>
            </a:r>
            <a:r>
              <a:rPr kumimoji="1" lang="zh-CN" altLang="en-US" dirty="0"/>
              <a:t> </a:t>
            </a:r>
            <a:r>
              <a:rPr kumimoji="1" lang="en-US" altLang="zh-CN" dirty="0"/>
              <a:t>WANG</a:t>
            </a:r>
          </a:p>
          <a:p>
            <a:r>
              <a:rPr kumimoji="1" lang="en-US" altLang="zh-CN" sz="2000" dirty="0"/>
              <a:t>Tencent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Games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Mar.</a:t>
            </a:r>
            <a:r>
              <a:rPr kumimoji="1" lang="zh-CN" altLang="en-US" dirty="0"/>
              <a:t> </a:t>
            </a:r>
            <a:r>
              <a:rPr kumimoji="1" lang="en-US" altLang="zh-CN" dirty="0"/>
              <a:t>09,</a:t>
            </a:r>
            <a:r>
              <a:rPr kumimoji="1" lang="zh-CN" altLang="en-US" dirty="0"/>
              <a:t> </a:t>
            </a:r>
            <a:r>
              <a:rPr kumimoji="1" lang="en-US" altLang="zh-CN" dirty="0"/>
              <a:t>2020,</a:t>
            </a:r>
            <a:r>
              <a:rPr kumimoji="1" lang="zh-CN" altLang="en-US" dirty="0"/>
              <a:t> </a:t>
            </a:r>
            <a:r>
              <a:rPr kumimoji="1" lang="en-US" altLang="zh-CN" dirty="0"/>
              <a:t>VQEG</a:t>
            </a:r>
            <a:r>
              <a:rPr kumimoji="1" lang="zh-CN" altLang="en-US" dirty="0"/>
              <a:t> </a:t>
            </a:r>
            <a:r>
              <a:rPr kumimoji="1" lang="en-US" altLang="zh-CN" dirty="0"/>
              <a:t>Meeting</a:t>
            </a:r>
          </a:p>
        </p:txBody>
      </p:sp>
    </p:spTree>
    <p:extLst>
      <p:ext uri="{BB962C8B-B14F-4D97-AF65-F5344CB8AC3E}">
        <p14:creationId xmlns:p14="http://schemas.microsoft.com/office/powerpoint/2010/main" val="507557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直接连接符 25"/>
          <p:cNvCxnSpPr/>
          <p:nvPr/>
        </p:nvCxnSpPr>
        <p:spPr>
          <a:xfrm>
            <a:off x="0" y="635000"/>
            <a:ext cx="42291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7962900" y="635000"/>
            <a:ext cx="42291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5255863" y="345292"/>
            <a:ext cx="168026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dirty="0"/>
              <a:t>Fineness</a:t>
            </a:r>
            <a:endParaRPr lang="zh-CN" altLang="en-US" sz="3200" dirty="0">
              <a:latin typeface="Agency FB" panose="020B0503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34F01C2-F784-4297-A47E-578985043EB9}"/>
              </a:ext>
            </a:extLst>
          </p:cNvPr>
          <p:cNvSpPr/>
          <p:nvPr/>
        </p:nvSpPr>
        <p:spPr>
          <a:xfrm>
            <a:off x="336466" y="960914"/>
            <a:ext cx="11519055" cy="436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sym typeface="+mn-ea"/>
              </a:rPr>
              <a:t>Do</a:t>
            </a:r>
            <a:r>
              <a:rPr lang="zh-CN" altLang="en-US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sym typeface="+mn-ea"/>
              </a:rPr>
              <a:t> </a:t>
            </a:r>
            <a:r>
              <a:rPr lang="en-US" altLang="zh-CN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sym typeface="+mn-ea"/>
              </a:rPr>
              <a:t>you</a:t>
            </a:r>
            <a:r>
              <a:rPr lang="zh-CN" altLang="en-US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sym typeface="+mn-ea"/>
              </a:rPr>
              <a:t> </a:t>
            </a:r>
            <a:r>
              <a:rPr lang="en-US" altLang="zh-CN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sym typeface="+mn-ea"/>
              </a:rPr>
              <a:t>think</a:t>
            </a:r>
            <a:r>
              <a:rPr lang="zh-CN" altLang="en-US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sym typeface="+mn-ea"/>
              </a:rPr>
              <a:t> </a:t>
            </a:r>
            <a:r>
              <a:rPr lang="en-US" altLang="zh-CN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sym typeface="+mn-ea"/>
              </a:rPr>
              <a:t>the</a:t>
            </a:r>
            <a:r>
              <a:rPr lang="zh-CN" altLang="en-US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sym typeface="+mn-ea"/>
              </a:rPr>
              <a:t> </a:t>
            </a:r>
            <a:r>
              <a:rPr lang="en-US" altLang="zh-CN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sym typeface="+mn-ea"/>
              </a:rPr>
              <a:t>details</a:t>
            </a:r>
            <a:r>
              <a:rPr lang="zh-CN" altLang="en-US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sym typeface="+mn-ea"/>
              </a:rPr>
              <a:t> </a:t>
            </a:r>
            <a:r>
              <a:rPr lang="en-US" altLang="zh-CN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sym typeface="+mn-ea"/>
              </a:rPr>
              <a:t>are</a:t>
            </a:r>
            <a:r>
              <a:rPr lang="zh-CN" altLang="en-US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sym typeface="+mn-ea"/>
              </a:rPr>
              <a:t> </a:t>
            </a:r>
            <a:r>
              <a:rPr lang="en-US" altLang="zh-CN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sym typeface="+mn-ea"/>
              </a:rPr>
              <a:t>enough</a:t>
            </a:r>
            <a:r>
              <a:rPr lang="zh-CN" altLang="en-US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sym typeface="+mn-ea"/>
              </a:rPr>
              <a:t> </a:t>
            </a:r>
            <a:r>
              <a:rPr lang="en-US" altLang="zh-CN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sym typeface="+mn-ea"/>
              </a:rPr>
              <a:t>and</a:t>
            </a:r>
            <a:r>
              <a:rPr lang="zh-CN" altLang="en-US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sym typeface="+mn-ea"/>
              </a:rPr>
              <a:t> </a:t>
            </a:r>
            <a:r>
              <a:rPr lang="en-US" altLang="zh-CN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sym typeface="+mn-ea"/>
              </a:rPr>
              <a:t>clearly</a:t>
            </a:r>
            <a:r>
              <a:rPr lang="zh-CN" altLang="en-US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sym typeface="+mn-ea"/>
              </a:rPr>
              <a:t> </a:t>
            </a:r>
            <a:r>
              <a:rPr lang="en-US" altLang="zh-CN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sym typeface="+mn-ea"/>
              </a:rPr>
              <a:t>presented?</a:t>
            </a:r>
            <a:r>
              <a:rPr lang="zh-CN" altLang="en-US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sym typeface="+mn-ea"/>
              </a:rPr>
              <a:t> </a:t>
            </a:r>
            <a:endParaRPr lang="en-US" altLang="zh-CN" sz="2000" b="1" dirty="0">
              <a:latin typeface="Microsoft YaHei Light" panose="020B0502040204020203" pitchFamily="34" charset="-122"/>
              <a:ea typeface="Microsoft YaHei Light" panose="020B0502040204020203" pitchFamily="34" charset="-122"/>
              <a:sym typeface="+mn-ea"/>
            </a:endParaRPr>
          </a:p>
        </p:txBody>
      </p:sp>
      <p:pic>
        <p:nvPicPr>
          <p:cNvPr id="7" name="图片 6" descr="图片包含 树, 户外, 男士, 人员&#10;&#10;描述已自动生成">
            <a:extLst>
              <a:ext uri="{FF2B5EF4-FFF2-40B4-BE49-F238E27FC236}">
                <a16:creationId xmlns:a16="http://schemas.microsoft.com/office/drawing/2014/main" id="{70BCF7FE-21A4-4559-9863-34DD48E3E6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9372" y="1723485"/>
            <a:ext cx="4710344" cy="25526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B964140-C031-4E9C-BCDA-FBF2D7A50F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395" y="1725928"/>
            <a:ext cx="4710344" cy="249597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CEBE6832-9A0D-4C1D-8A61-D01B1715F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212" y="4276148"/>
            <a:ext cx="4710343" cy="250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DA8427E-A050-BB49-8CA8-718E09356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8066" y="4147776"/>
            <a:ext cx="4777455" cy="258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6FB3E92-1CB4-7843-9B89-BE3D7A8F65B6}"/>
              </a:ext>
            </a:extLst>
          </p:cNvPr>
          <p:cNvSpPr txBox="1"/>
          <p:nvPr/>
        </p:nvSpPr>
        <p:spPr>
          <a:xfrm>
            <a:off x="783655" y="1330038"/>
            <a:ext cx="3445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Score</a:t>
            </a:r>
            <a:r>
              <a:rPr lang="zh-CN" altLang="en-US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en-US" altLang="zh-CN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6664D40-F009-E848-AF21-E7E48D77DA75}"/>
              </a:ext>
            </a:extLst>
          </p:cNvPr>
          <p:cNvSpPr txBox="1"/>
          <p:nvPr/>
        </p:nvSpPr>
        <p:spPr>
          <a:xfrm>
            <a:off x="7600091" y="1330038"/>
            <a:ext cx="3445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Score</a:t>
            </a:r>
            <a:r>
              <a:rPr lang="zh-CN" altLang="en-US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en-US" altLang="zh-CN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9442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直接连接符 25"/>
          <p:cNvCxnSpPr/>
          <p:nvPr/>
        </p:nvCxnSpPr>
        <p:spPr>
          <a:xfrm>
            <a:off x="0" y="635000"/>
            <a:ext cx="42291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7962900" y="635000"/>
            <a:ext cx="42291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4920834" y="345292"/>
            <a:ext cx="2350323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dirty="0"/>
              <a:t>Colorfulness</a:t>
            </a:r>
            <a:endParaRPr lang="zh-CN" altLang="en-US" sz="3200" dirty="0">
              <a:latin typeface="Agency FB" panose="020B0503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A72E7B1-4409-4595-9B87-A4BF792808EF}"/>
              </a:ext>
            </a:extLst>
          </p:cNvPr>
          <p:cNvSpPr txBox="1"/>
          <p:nvPr/>
        </p:nvSpPr>
        <p:spPr>
          <a:xfrm>
            <a:off x="783655" y="1330038"/>
            <a:ext cx="3445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Score</a:t>
            </a:r>
            <a:r>
              <a:rPr lang="zh-CN" altLang="en-US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en-US" altLang="zh-CN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</a:t>
            </a:r>
          </a:p>
        </p:txBody>
      </p:sp>
      <p:pic>
        <p:nvPicPr>
          <p:cNvPr id="3" name="图片 2" descr="图片包含 建筑物, 室内, 物体&#10;&#10;描述已自动生成">
            <a:extLst>
              <a:ext uri="{FF2B5EF4-FFF2-40B4-BE49-F238E27FC236}">
                <a16:creationId xmlns:a16="http://schemas.microsoft.com/office/drawing/2014/main" id="{AA489DF9-C740-41FE-9571-527C2D4C6D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5770" y="1888270"/>
            <a:ext cx="5309751" cy="2457067"/>
          </a:xfrm>
          <a:prstGeom prst="rect">
            <a:avLst/>
          </a:prstGeom>
        </p:spPr>
      </p:pic>
      <p:pic>
        <p:nvPicPr>
          <p:cNvPr id="5" name="图片 4" descr="图片包含 室内&#10;&#10;描述已自动生成">
            <a:extLst>
              <a:ext uri="{FF2B5EF4-FFF2-40B4-BE49-F238E27FC236}">
                <a16:creationId xmlns:a16="http://schemas.microsoft.com/office/drawing/2014/main" id="{F6250598-A85C-42FC-9B71-691A929A0F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152" y="1888270"/>
            <a:ext cx="4638174" cy="245706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595C731-3651-4399-BE2A-8F299F085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13281" y="4345337"/>
            <a:ext cx="4574960" cy="251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7F659B1-3AA7-4451-9677-AAB7C0DB8C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56"/>
          <a:stretch/>
        </p:blipFill>
        <p:spPr>
          <a:xfrm>
            <a:off x="745275" y="4341017"/>
            <a:ext cx="4015928" cy="251698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255C686-3D25-844F-B9C5-1096EEA7AEAA}"/>
              </a:ext>
            </a:extLst>
          </p:cNvPr>
          <p:cNvSpPr txBox="1"/>
          <p:nvPr/>
        </p:nvSpPr>
        <p:spPr>
          <a:xfrm>
            <a:off x="7600091" y="1330038"/>
            <a:ext cx="3445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Score</a:t>
            </a:r>
            <a:r>
              <a:rPr lang="zh-CN" altLang="en-US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en-US" altLang="zh-CN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9696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直接连接符 25"/>
          <p:cNvCxnSpPr/>
          <p:nvPr/>
        </p:nvCxnSpPr>
        <p:spPr>
          <a:xfrm>
            <a:off x="0" y="635000"/>
            <a:ext cx="42291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7962900" y="635000"/>
            <a:ext cx="42291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4684392" y="345292"/>
            <a:ext cx="282320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dirty="0"/>
              <a:t>Color</a:t>
            </a:r>
            <a:r>
              <a:rPr lang="zh-CN" altLang="en-US" sz="3200" dirty="0"/>
              <a:t> </a:t>
            </a:r>
            <a:r>
              <a:rPr lang="en-US" altLang="zh-CN" sz="3200" dirty="0"/>
              <a:t>harmony</a:t>
            </a:r>
            <a:endParaRPr lang="zh-CN" altLang="en-US" sz="3200" dirty="0">
              <a:latin typeface="Agency FB" panose="020B0503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34F01C2-F784-4297-A47E-578985043EB9}"/>
              </a:ext>
            </a:extLst>
          </p:cNvPr>
          <p:cNvSpPr/>
          <p:nvPr/>
        </p:nvSpPr>
        <p:spPr>
          <a:xfrm>
            <a:off x="336466" y="960914"/>
            <a:ext cx="11519055" cy="4323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Do</a:t>
            </a:r>
            <a:r>
              <a:rPr lang="zh-CN" altLang="en-US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en-US" altLang="zh-CN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you</a:t>
            </a:r>
            <a:r>
              <a:rPr lang="zh-CN" altLang="en-US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en-US" altLang="zh-CN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feel</a:t>
            </a:r>
            <a:r>
              <a:rPr lang="zh-CN" altLang="en-US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en-US" altLang="zh-CN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comfortable/pleasant</a:t>
            </a:r>
            <a:r>
              <a:rPr lang="zh-CN" altLang="en-US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en-US" altLang="zh-CN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about</a:t>
            </a:r>
            <a:r>
              <a:rPr lang="zh-CN" altLang="en-US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en-US" altLang="zh-CN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the</a:t>
            </a:r>
            <a:r>
              <a:rPr lang="zh-CN" altLang="en-US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en-US" altLang="zh-CN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collocation</a:t>
            </a:r>
            <a:r>
              <a:rPr lang="zh-CN" altLang="en-US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en-US" altLang="zh-CN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of</a:t>
            </a:r>
            <a:r>
              <a:rPr lang="zh-CN" altLang="en-US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en-US" altLang="zh-CN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color?</a:t>
            </a:r>
            <a:endParaRPr lang="en-US" altLang="zh-CN" sz="2000" b="1" dirty="0">
              <a:solidFill>
                <a:srgbClr val="FF0000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0C45DB-5F61-4B56-B294-B3295FFDEE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6201" y="2181813"/>
            <a:ext cx="3853398" cy="4442843"/>
          </a:xfrm>
          <a:prstGeom prst="rect">
            <a:avLst/>
          </a:prstGeom>
        </p:spPr>
      </p:pic>
      <p:pic>
        <p:nvPicPr>
          <p:cNvPr id="9" name="图片 8" descr="图片包含 人员, 掌握, 舞者, 运输&#10;&#10;描述已自动生成">
            <a:extLst>
              <a:ext uri="{FF2B5EF4-FFF2-40B4-BE49-F238E27FC236}">
                <a16:creationId xmlns:a16="http://schemas.microsoft.com/office/drawing/2014/main" id="{FB7B568A-F06B-4EFC-B802-3F95496B3B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1476" y="2556118"/>
            <a:ext cx="2738549" cy="41785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030662-52B9-40E6-BD8F-8CAC07BD7FC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26" y="2071819"/>
            <a:ext cx="2738549" cy="455283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B71618C-DC64-1942-A95B-F50D0824F6A5}"/>
              </a:ext>
            </a:extLst>
          </p:cNvPr>
          <p:cNvSpPr txBox="1"/>
          <p:nvPr/>
        </p:nvSpPr>
        <p:spPr>
          <a:xfrm>
            <a:off x="838400" y="1606633"/>
            <a:ext cx="3445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Score</a:t>
            </a:r>
            <a:r>
              <a:rPr lang="zh-CN" altLang="en-US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en-US" altLang="zh-CN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00879E7-E71A-E747-99D5-7E03194DE139}"/>
              </a:ext>
            </a:extLst>
          </p:cNvPr>
          <p:cNvSpPr txBox="1"/>
          <p:nvPr/>
        </p:nvSpPr>
        <p:spPr>
          <a:xfrm>
            <a:off x="7588753" y="1606633"/>
            <a:ext cx="3445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Score</a:t>
            </a:r>
            <a:r>
              <a:rPr lang="zh-CN" altLang="en-US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en-US" altLang="zh-CN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393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直接连接符 25"/>
          <p:cNvCxnSpPr/>
          <p:nvPr/>
        </p:nvCxnSpPr>
        <p:spPr>
          <a:xfrm>
            <a:off x="0" y="635000"/>
            <a:ext cx="42291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7962900" y="635000"/>
            <a:ext cx="42291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3B6BD957-E9BB-4DCA-A591-7A488AAC4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7527" y="1923539"/>
            <a:ext cx="4777455" cy="258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C5F14EB-EE8C-493E-84F3-E235B4D89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16237" y="4576910"/>
            <a:ext cx="4777454" cy="228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06519FA-3853-49D0-A700-9764EFCC2B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21" y="1923539"/>
            <a:ext cx="4544124" cy="2589032"/>
          </a:xfrm>
          <a:prstGeom prst="rect">
            <a:avLst/>
          </a:prstGeom>
        </p:spPr>
      </p:pic>
      <p:pic>
        <p:nvPicPr>
          <p:cNvPr id="6" name="图片 5" descr="图片包含 文字&#10;&#10;描述已自动生成">
            <a:extLst>
              <a:ext uri="{FF2B5EF4-FFF2-40B4-BE49-F238E27FC236}">
                <a16:creationId xmlns:a16="http://schemas.microsoft.com/office/drawing/2014/main" id="{EE98160C-FE93-4E5B-954F-0D4B5D34C0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6"/>
          <a:stretch/>
        </p:blipFill>
        <p:spPr>
          <a:xfrm>
            <a:off x="1619794" y="4552703"/>
            <a:ext cx="4354286" cy="230529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F777D0B-293D-604C-8073-959858B17C92}"/>
              </a:ext>
            </a:extLst>
          </p:cNvPr>
          <p:cNvSpPr txBox="1"/>
          <p:nvPr/>
        </p:nvSpPr>
        <p:spPr>
          <a:xfrm>
            <a:off x="783655" y="1330038"/>
            <a:ext cx="3445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Score</a:t>
            </a:r>
            <a:r>
              <a:rPr lang="zh-CN" altLang="en-US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en-US" altLang="zh-CN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878C867-A90A-DA42-B3B7-DFC818686F90}"/>
              </a:ext>
            </a:extLst>
          </p:cNvPr>
          <p:cNvSpPr txBox="1"/>
          <p:nvPr/>
        </p:nvSpPr>
        <p:spPr>
          <a:xfrm>
            <a:off x="7600091" y="1330038"/>
            <a:ext cx="3445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Score</a:t>
            </a:r>
            <a:r>
              <a:rPr lang="zh-CN" altLang="en-US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en-US" altLang="zh-CN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5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A7A7053-0659-5942-8EFE-2FC6A897E661}"/>
              </a:ext>
            </a:extLst>
          </p:cNvPr>
          <p:cNvSpPr txBox="1"/>
          <p:nvPr/>
        </p:nvSpPr>
        <p:spPr>
          <a:xfrm>
            <a:off x="4857518" y="345292"/>
            <a:ext cx="247696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dirty="0"/>
              <a:t>Overall</a:t>
            </a:r>
            <a:r>
              <a:rPr lang="zh-CN" altLang="en-US" sz="3200" dirty="0"/>
              <a:t> </a:t>
            </a:r>
            <a:r>
              <a:rPr lang="en-US" altLang="zh-CN" sz="3200" dirty="0"/>
              <a:t>score</a:t>
            </a:r>
            <a:endParaRPr lang="zh-CN" altLang="en-US" sz="3200" dirty="0">
              <a:latin typeface="Agency FB" panose="020B0503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016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EA0C04-0BE7-1247-8DB8-FE5463F1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4549B9-2BF3-3942-8099-706589911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altLang="zh-CN" dirty="0"/>
              <a:t>Participants</a:t>
            </a:r>
          </a:p>
          <a:p>
            <a:pPr lvl="1"/>
            <a:r>
              <a:rPr kumimoji="1" lang="en-US" altLang="zh-CN" dirty="0"/>
              <a:t>12</a:t>
            </a:r>
            <a:r>
              <a:rPr kumimoji="1" lang="zh-CN" altLang="en-US" dirty="0"/>
              <a:t> </a:t>
            </a:r>
            <a:r>
              <a:rPr kumimoji="1" lang="en-US" altLang="zh-CN" dirty="0"/>
              <a:t>observers,</a:t>
            </a:r>
            <a:r>
              <a:rPr kumimoji="1" lang="zh-CN" altLang="en-US" dirty="0"/>
              <a:t> </a:t>
            </a:r>
            <a:r>
              <a:rPr kumimoji="1" lang="en-US" altLang="zh-CN" dirty="0"/>
              <a:t>9</a:t>
            </a:r>
            <a:r>
              <a:rPr kumimoji="1" lang="zh-CN" altLang="en-US" dirty="0"/>
              <a:t> </a:t>
            </a:r>
            <a:r>
              <a:rPr kumimoji="1" lang="en-US" altLang="zh-CN" dirty="0"/>
              <a:t>male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3</a:t>
            </a:r>
            <a:r>
              <a:rPr kumimoji="1" lang="zh-CN" altLang="en-US" dirty="0"/>
              <a:t> </a:t>
            </a:r>
            <a:r>
              <a:rPr kumimoji="1" lang="en-US" altLang="zh-CN" dirty="0"/>
              <a:t>female</a:t>
            </a:r>
          </a:p>
          <a:p>
            <a:pPr lvl="2"/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kumimoji="1" lang="en-US" altLang="zh-CN" dirty="0"/>
              <a:t>ongoing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task,</a:t>
            </a:r>
            <a:r>
              <a:rPr kumimoji="1" lang="zh-CN" altLang="en-US" dirty="0"/>
              <a:t> </a:t>
            </a:r>
            <a:r>
              <a:rPr kumimoji="1" lang="en-US" altLang="zh-CN" dirty="0"/>
              <a:t>more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observers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join</a:t>
            </a:r>
          </a:p>
          <a:p>
            <a:pPr lvl="1"/>
            <a:r>
              <a:rPr kumimoji="1" lang="en-US" altLang="zh-CN" dirty="0"/>
              <a:t>Game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testers</a:t>
            </a:r>
          </a:p>
          <a:p>
            <a:pPr lvl="2"/>
            <a:r>
              <a:rPr kumimoji="1" lang="en-US" altLang="zh-CN" dirty="0"/>
              <a:t>Not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designers,</a:t>
            </a:r>
            <a:r>
              <a:rPr kumimoji="1" lang="zh-CN" altLang="en-US" dirty="0"/>
              <a:t> </a:t>
            </a:r>
            <a:r>
              <a:rPr kumimoji="1" lang="en-US" altLang="zh-CN" dirty="0"/>
              <a:t>not</a:t>
            </a:r>
            <a:r>
              <a:rPr kumimoji="1" lang="zh-CN" altLang="en-US" dirty="0"/>
              <a:t> </a:t>
            </a:r>
            <a:r>
              <a:rPr kumimoji="1" lang="en-US" altLang="zh-CN" dirty="0"/>
              <a:t>artist,</a:t>
            </a:r>
            <a:r>
              <a:rPr kumimoji="1" lang="zh-CN" altLang="en-US" dirty="0"/>
              <a:t> </a:t>
            </a:r>
            <a:r>
              <a:rPr kumimoji="1" lang="en-US" altLang="zh-CN" dirty="0"/>
              <a:t>not</a:t>
            </a:r>
            <a:r>
              <a:rPr kumimoji="1" lang="zh-CN" altLang="en-US" dirty="0"/>
              <a:t> </a:t>
            </a:r>
            <a:r>
              <a:rPr kumimoji="1" lang="en-US" altLang="zh-CN" dirty="0"/>
              <a:t>working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game</a:t>
            </a:r>
            <a:r>
              <a:rPr kumimoji="1" lang="zh-CN" altLang="en-US" dirty="0"/>
              <a:t> </a:t>
            </a:r>
            <a:r>
              <a:rPr kumimoji="1" lang="en-US" altLang="zh-CN" dirty="0"/>
              <a:t>evaluation</a:t>
            </a:r>
          </a:p>
          <a:p>
            <a:r>
              <a:rPr kumimoji="1" lang="en-US" altLang="zh-CN" dirty="0"/>
              <a:t>Environment</a:t>
            </a:r>
          </a:p>
          <a:p>
            <a:pPr lvl="1"/>
            <a:r>
              <a:rPr kumimoji="1" lang="en-US" altLang="zh-CN" dirty="0"/>
              <a:t>Indoor,</a:t>
            </a:r>
            <a:r>
              <a:rPr kumimoji="1" lang="zh-CN" altLang="en-US" dirty="0"/>
              <a:t> </a:t>
            </a:r>
            <a:r>
              <a:rPr kumimoji="1" lang="en-US" altLang="zh-CN" dirty="0"/>
              <a:t>office</a:t>
            </a:r>
            <a:r>
              <a:rPr kumimoji="1" lang="zh-CN" altLang="en-US" dirty="0"/>
              <a:t> </a:t>
            </a:r>
            <a:r>
              <a:rPr kumimoji="1" lang="en-US" altLang="zh-CN" dirty="0"/>
              <a:t>environment</a:t>
            </a:r>
          </a:p>
          <a:p>
            <a:pPr lvl="1"/>
            <a:r>
              <a:rPr kumimoji="1" lang="en-US" altLang="zh-CN" dirty="0"/>
              <a:t>Display</a:t>
            </a:r>
            <a:r>
              <a:rPr kumimoji="1" lang="zh-CN" altLang="en-US" dirty="0"/>
              <a:t>：</a:t>
            </a:r>
            <a:r>
              <a:rPr lang="fr-FR" altLang="zh-CN" dirty="0"/>
              <a:t>HP</a:t>
            </a:r>
            <a:r>
              <a:rPr lang="zh-CN" altLang="en-US" dirty="0"/>
              <a:t> </a:t>
            </a:r>
            <a:r>
              <a:rPr lang="fr-FR" altLang="zh-CN" dirty="0"/>
              <a:t>P223A</a:t>
            </a:r>
            <a:endParaRPr kumimoji="1" lang="en-US" altLang="zh-CN" dirty="0"/>
          </a:p>
          <a:p>
            <a:r>
              <a:rPr kumimoji="1" lang="en-US" altLang="zh-CN" dirty="0"/>
              <a:t>Procedure</a:t>
            </a:r>
          </a:p>
          <a:p>
            <a:pPr lvl="1"/>
            <a:r>
              <a:rPr kumimoji="1" lang="en-US" altLang="zh-CN" dirty="0"/>
              <a:t>Adjust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image</a:t>
            </a:r>
            <a:r>
              <a:rPr kumimoji="1" lang="zh-CN" altLang="en-US" dirty="0"/>
              <a:t> </a:t>
            </a:r>
            <a:r>
              <a:rPr kumimoji="1" lang="en-US" altLang="zh-CN" dirty="0"/>
              <a:t>size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simulate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visual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field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mobile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phone</a:t>
            </a:r>
          </a:p>
          <a:p>
            <a:pPr lvl="2"/>
            <a:r>
              <a:rPr kumimoji="1" lang="en-US" altLang="zh-CN" dirty="0"/>
              <a:t>5.9</a:t>
            </a:r>
            <a:r>
              <a:rPr kumimoji="1" lang="zh-CN" altLang="en-US" dirty="0"/>
              <a:t> </a:t>
            </a:r>
            <a:r>
              <a:rPr kumimoji="1" lang="en-US" altLang="zh-CN" dirty="0"/>
              <a:t>inch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lang="zh-CN" altLang="zh-CN" dirty="0"/>
              <a:t>33.95</a:t>
            </a:r>
            <a:r>
              <a:rPr lang="en-US" altLang="zh-CN" dirty="0"/>
              <a:t>-cm</a:t>
            </a:r>
            <a:r>
              <a:rPr lang="zh-CN" altLang="en-US" dirty="0"/>
              <a:t> </a:t>
            </a:r>
            <a:r>
              <a:rPr lang="en-US" altLang="zh-CN" dirty="0"/>
              <a:t>viewing</a:t>
            </a:r>
            <a:r>
              <a:rPr lang="zh-CN" altLang="en-US" dirty="0"/>
              <a:t> </a:t>
            </a:r>
            <a:r>
              <a:rPr lang="en-US" altLang="zh-CN" dirty="0"/>
              <a:t>distance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Evaluate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dimensions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same</a:t>
            </a:r>
            <a:r>
              <a:rPr kumimoji="1" lang="zh-CN" altLang="en-US" dirty="0"/>
              <a:t> </a:t>
            </a:r>
            <a:r>
              <a:rPr kumimoji="1" lang="en-US" altLang="zh-CN" dirty="0"/>
              <a:t>time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7235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C78E37-8D31-DB46-97AA-79A14A384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Analysis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BB43E6-AC0F-774B-8012-5F3866ED7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kumimoji="1" lang="en-US" altLang="zh-CN" dirty="0"/>
              <a:t>Score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distribution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481F13E-BA0F-8447-8F15-32B3D308D0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9172" y="1192144"/>
            <a:ext cx="6565050" cy="3695381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BAFD7CE4-7863-D946-BD9A-AF39CB226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362903"/>
              </p:ext>
            </p:extLst>
          </p:nvPr>
        </p:nvGraphicFramePr>
        <p:xfrm>
          <a:off x="3868324" y="5481955"/>
          <a:ext cx="7866745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3349">
                  <a:extLst>
                    <a:ext uri="{9D8B030D-6E8A-4147-A177-3AD203B41FA5}">
                      <a16:colId xmlns:a16="http://schemas.microsoft.com/office/drawing/2014/main" val="1214609618"/>
                    </a:ext>
                  </a:extLst>
                </a:gridCol>
                <a:gridCol w="1573349">
                  <a:extLst>
                    <a:ext uri="{9D8B030D-6E8A-4147-A177-3AD203B41FA5}">
                      <a16:colId xmlns:a16="http://schemas.microsoft.com/office/drawing/2014/main" val="189706867"/>
                    </a:ext>
                  </a:extLst>
                </a:gridCol>
                <a:gridCol w="1573349">
                  <a:extLst>
                    <a:ext uri="{9D8B030D-6E8A-4147-A177-3AD203B41FA5}">
                      <a16:colId xmlns:a16="http://schemas.microsoft.com/office/drawing/2014/main" val="992775567"/>
                    </a:ext>
                  </a:extLst>
                </a:gridCol>
                <a:gridCol w="1573349">
                  <a:extLst>
                    <a:ext uri="{9D8B030D-6E8A-4147-A177-3AD203B41FA5}">
                      <a16:colId xmlns:a16="http://schemas.microsoft.com/office/drawing/2014/main" val="815104943"/>
                    </a:ext>
                  </a:extLst>
                </a:gridCol>
                <a:gridCol w="1573349">
                  <a:extLst>
                    <a:ext uri="{9D8B030D-6E8A-4147-A177-3AD203B41FA5}">
                      <a16:colId xmlns:a16="http://schemas.microsoft.com/office/drawing/2014/main" val="258440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Fineness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Colorfulness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Harmony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Overall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420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Confidence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interval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0.550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0.512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0.542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0.547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395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3116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BE53BD-AD42-774F-91F7-BC0A7B40A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723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Analysis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9BDDC1-74B7-B240-89DC-120FB0F66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382"/>
            <a:ext cx="10515600" cy="4529778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Correlation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MOS</a:t>
            </a:r>
            <a:r>
              <a:rPr kumimoji="1" lang="zh-CN" altLang="en-US" dirty="0"/>
              <a:t> </a:t>
            </a:r>
            <a:r>
              <a:rPr kumimoji="1" lang="en-US" altLang="zh-CN" dirty="0"/>
              <a:t>among</a:t>
            </a:r>
            <a:r>
              <a:rPr kumimoji="1" lang="zh-CN" altLang="en-US" dirty="0"/>
              <a:t> </a:t>
            </a:r>
            <a:r>
              <a:rPr kumimoji="1" lang="en-US" altLang="zh-CN" dirty="0"/>
              <a:t>dimensions</a:t>
            </a:r>
          </a:p>
          <a:p>
            <a:pPr lvl="1"/>
            <a:endParaRPr kumimoji="1"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74E8FA4-134F-7347-AB0F-1391EB54C4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8211" y="4518975"/>
            <a:ext cx="2732247" cy="20426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3A746D-25D5-B045-B682-EE6C789491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235" y="4518975"/>
            <a:ext cx="2732247" cy="20426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733F2E4-024F-AC4D-829C-4B4F2F42F7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48" y="4518975"/>
            <a:ext cx="2732247" cy="20426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A759995-68C0-834C-98FB-7072DE174A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180" y="4518975"/>
            <a:ext cx="2732247" cy="204268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0703DB5-9E44-A34F-86C8-BB7B6E6CCD87}"/>
              </a:ext>
            </a:extLst>
          </p:cNvPr>
          <p:cNvSpPr txBox="1"/>
          <p:nvPr/>
        </p:nvSpPr>
        <p:spPr>
          <a:xfrm>
            <a:off x="1254450" y="6376989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highlight>
                  <a:srgbClr val="C0C0C0"/>
                </a:highlight>
              </a:rPr>
              <a:t>Fineness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185EB61-CEB6-EF42-8026-A86F54ED1709}"/>
              </a:ext>
            </a:extLst>
          </p:cNvPr>
          <p:cNvSpPr txBox="1"/>
          <p:nvPr/>
        </p:nvSpPr>
        <p:spPr>
          <a:xfrm>
            <a:off x="6535964" y="6376989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highlight>
                  <a:srgbClr val="C0C0C0"/>
                </a:highlight>
              </a:rPr>
              <a:t>Harmony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50DE5CC-72BB-EA4E-A8F5-01B236723800}"/>
              </a:ext>
            </a:extLst>
          </p:cNvPr>
          <p:cNvSpPr txBox="1"/>
          <p:nvPr/>
        </p:nvSpPr>
        <p:spPr>
          <a:xfrm>
            <a:off x="3869237" y="638299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highlight>
                  <a:srgbClr val="C0C0C0"/>
                </a:highlight>
              </a:rPr>
              <a:t>Colorfulness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9DEF985-8E02-524F-A8C4-1C1E175188B6}"/>
              </a:ext>
            </a:extLst>
          </p:cNvPr>
          <p:cNvSpPr txBox="1"/>
          <p:nvPr/>
        </p:nvSpPr>
        <p:spPr>
          <a:xfrm>
            <a:off x="9932860" y="6376989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highlight>
                  <a:srgbClr val="C0C0C0"/>
                </a:highlight>
              </a:rPr>
              <a:t>Colorfulness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28B36DF-B2B0-884E-B2CD-DCA81D004C8A}"/>
              </a:ext>
            </a:extLst>
          </p:cNvPr>
          <p:cNvSpPr txBox="1"/>
          <p:nvPr/>
        </p:nvSpPr>
        <p:spPr>
          <a:xfrm rot="10800000">
            <a:off x="263978" y="4763980"/>
            <a:ext cx="461665" cy="15526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en-US" altLang="zh-CN" dirty="0">
                <a:highlight>
                  <a:srgbClr val="C0C0C0"/>
                </a:highlight>
              </a:rPr>
              <a:t>Overall</a:t>
            </a:r>
            <a:r>
              <a:rPr kumimoji="1" lang="zh-CN" altLang="en-US" dirty="0">
                <a:highlight>
                  <a:srgbClr val="C0C0C0"/>
                </a:highlight>
              </a:rPr>
              <a:t> </a:t>
            </a:r>
            <a:r>
              <a:rPr kumimoji="1" lang="en-US" altLang="zh-CN" dirty="0">
                <a:highlight>
                  <a:srgbClr val="C0C0C0"/>
                </a:highlight>
              </a:rPr>
              <a:t>Quality</a:t>
            </a:r>
            <a:endParaRPr kumimoji="1" lang="zh-CN" altLang="en-US" dirty="0">
              <a:highlight>
                <a:srgbClr val="C0C0C0"/>
              </a:highlight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CE3BAF7-96E6-B543-AC4C-640783C63F07}"/>
              </a:ext>
            </a:extLst>
          </p:cNvPr>
          <p:cNvSpPr txBox="1"/>
          <p:nvPr/>
        </p:nvSpPr>
        <p:spPr>
          <a:xfrm rot="10800000">
            <a:off x="9116131" y="5036490"/>
            <a:ext cx="461665" cy="100764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en-US" altLang="zh-CN" dirty="0">
                <a:highlight>
                  <a:srgbClr val="C0C0C0"/>
                </a:highlight>
              </a:rPr>
              <a:t>Harmony</a:t>
            </a:r>
            <a:endParaRPr kumimoji="1" lang="zh-CN" altLang="en-US" dirty="0">
              <a:highlight>
                <a:srgbClr val="C0C0C0"/>
              </a:highlight>
            </a:endParaRPr>
          </a:p>
        </p:txBody>
      </p: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442CD1BA-C3D8-C24D-91AF-39394BB3291E}"/>
              </a:ext>
            </a:extLst>
          </p:cNvPr>
          <p:cNvCxnSpPr>
            <a:cxnSpLocks/>
          </p:cNvCxnSpPr>
          <p:nvPr/>
        </p:nvCxnSpPr>
        <p:spPr>
          <a:xfrm flipH="1">
            <a:off x="7345018" y="2723157"/>
            <a:ext cx="1532537" cy="2080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ED753545-C550-8845-BECC-D892CAB2E64A}"/>
              </a:ext>
            </a:extLst>
          </p:cNvPr>
          <p:cNvCxnSpPr>
            <a:cxnSpLocks/>
          </p:cNvCxnSpPr>
          <p:nvPr/>
        </p:nvCxnSpPr>
        <p:spPr>
          <a:xfrm>
            <a:off x="2452355" y="3665207"/>
            <a:ext cx="295525" cy="1059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C0DE0199-F01B-1448-A867-BB7CBD610A54}"/>
              </a:ext>
            </a:extLst>
          </p:cNvPr>
          <p:cNvCxnSpPr>
            <a:cxnSpLocks/>
          </p:cNvCxnSpPr>
          <p:nvPr/>
        </p:nvCxnSpPr>
        <p:spPr>
          <a:xfrm>
            <a:off x="4039373" y="4035978"/>
            <a:ext cx="3186375" cy="2070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图片 34">
            <a:extLst>
              <a:ext uri="{FF2B5EF4-FFF2-40B4-BE49-F238E27FC236}">
                <a16:creationId xmlns:a16="http://schemas.microsoft.com/office/drawing/2014/main" id="{BFF88801-E0CD-DE4D-8743-D72E8E2A06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663" y="2138010"/>
            <a:ext cx="1144373" cy="229555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455E718E-0660-B04B-962A-0A5E0F2C1C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8537" y="173853"/>
            <a:ext cx="1419347" cy="253717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B042536-CC49-294D-96FA-4CF1E36CA43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992" y="1970283"/>
            <a:ext cx="2247217" cy="1262023"/>
          </a:xfrm>
          <a:prstGeom prst="rect">
            <a:avLst/>
          </a:prstGeom>
        </p:spPr>
      </p:pic>
      <p:cxnSp>
        <p:nvCxnSpPr>
          <p:cNvPr id="39" name="直线箭头连接符 38">
            <a:extLst>
              <a:ext uri="{FF2B5EF4-FFF2-40B4-BE49-F238E27FC236}">
                <a16:creationId xmlns:a16="http://schemas.microsoft.com/office/drawing/2014/main" id="{B7A70B22-C227-D945-B5CE-26E6D348C13F}"/>
              </a:ext>
            </a:extLst>
          </p:cNvPr>
          <p:cNvCxnSpPr>
            <a:cxnSpLocks/>
          </p:cNvCxnSpPr>
          <p:nvPr/>
        </p:nvCxnSpPr>
        <p:spPr>
          <a:xfrm flipH="1">
            <a:off x="6744977" y="3316741"/>
            <a:ext cx="169033" cy="1917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图片 45">
            <a:extLst>
              <a:ext uri="{FF2B5EF4-FFF2-40B4-BE49-F238E27FC236}">
                <a16:creationId xmlns:a16="http://schemas.microsoft.com/office/drawing/2014/main" id="{28E93CCE-0CD2-5C4E-8921-12091CB0369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1978572"/>
            <a:ext cx="1614156" cy="2860989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209DBB7A-46E9-C448-B9AF-794726716C2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387" y="2542196"/>
            <a:ext cx="2311629" cy="1287382"/>
          </a:xfrm>
          <a:prstGeom prst="rect">
            <a:avLst/>
          </a:prstGeom>
        </p:spPr>
      </p:pic>
      <p:cxnSp>
        <p:nvCxnSpPr>
          <p:cNvPr id="51" name="直线箭头连接符 50">
            <a:extLst>
              <a:ext uri="{FF2B5EF4-FFF2-40B4-BE49-F238E27FC236}">
                <a16:creationId xmlns:a16="http://schemas.microsoft.com/office/drawing/2014/main" id="{DDEAB07E-6314-9F48-84A3-49252F558559}"/>
              </a:ext>
            </a:extLst>
          </p:cNvPr>
          <p:cNvCxnSpPr>
            <a:cxnSpLocks/>
          </p:cNvCxnSpPr>
          <p:nvPr/>
        </p:nvCxnSpPr>
        <p:spPr>
          <a:xfrm>
            <a:off x="5925671" y="3883702"/>
            <a:ext cx="667226" cy="1502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F33F5790-93C4-A44D-9648-19AFD790E1EE}"/>
              </a:ext>
            </a:extLst>
          </p:cNvPr>
          <p:cNvSpPr txBox="1"/>
          <p:nvPr/>
        </p:nvSpPr>
        <p:spPr>
          <a:xfrm>
            <a:off x="1757470" y="5922250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CC=0.971</a:t>
            </a:r>
            <a:endParaRPr kumimoji="1" lang="zh-CN" altLang="en-US" dirty="0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C4E0D51F-21C9-0543-A5C5-9C9A3094AA4E}"/>
              </a:ext>
            </a:extLst>
          </p:cNvPr>
          <p:cNvSpPr txBox="1"/>
          <p:nvPr/>
        </p:nvSpPr>
        <p:spPr>
          <a:xfrm>
            <a:off x="4510755" y="5922250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CC=0.960</a:t>
            </a:r>
            <a:endParaRPr kumimoji="1" lang="zh-CN" altLang="en-US" dirty="0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27CC007-3566-344D-B351-42B2C837DB7E}"/>
              </a:ext>
            </a:extLst>
          </p:cNvPr>
          <p:cNvSpPr txBox="1"/>
          <p:nvPr/>
        </p:nvSpPr>
        <p:spPr>
          <a:xfrm>
            <a:off x="7470339" y="5923222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CC=0.741</a:t>
            </a:r>
            <a:endParaRPr kumimoji="1" lang="zh-CN" altLang="en-US" dirty="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A653478F-FD2B-D049-92CB-D918B8852798}"/>
              </a:ext>
            </a:extLst>
          </p:cNvPr>
          <p:cNvSpPr txBox="1"/>
          <p:nvPr/>
        </p:nvSpPr>
        <p:spPr>
          <a:xfrm>
            <a:off x="10881991" y="5922250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CC=0.696</a:t>
            </a:r>
            <a:endParaRPr kumimoji="1" lang="zh-CN" altLang="en-US" dirty="0"/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BB934334-3499-EC43-A233-62C639E3D64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9678" y="2969691"/>
            <a:ext cx="3144919" cy="1441056"/>
          </a:xfrm>
          <a:prstGeom prst="rect">
            <a:avLst/>
          </a:prstGeom>
        </p:spPr>
      </p:pic>
      <p:cxnSp>
        <p:nvCxnSpPr>
          <p:cNvPr id="64" name="直线箭头连接符 63">
            <a:extLst>
              <a:ext uri="{FF2B5EF4-FFF2-40B4-BE49-F238E27FC236}">
                <a16:creationId xmlns:a16="http://schemas.microsoft.com/office/drawing/2014/main" id="{B502FC9B-6B56-5543-80BE-787AE75FEC77}"/>
              </a:ext>
            </a:extLst>
          </p:cNvPr>
          <p:cNvCxnSpPr>
            <a:cxnSpLocks/>
          </p:cNvCxnSpPr>
          <p:nvPr/>
        </p:nvCxnSpPr>
        <p:spPr>
          <a:xfrm flipH="1">
            <a:off x="8115966" y="4035978"/>
            <a:ext cx="853712" cy="688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007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AFE720-C243-B144-B957-800BC6375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647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Analysis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416A8B-1F4D-3A45-80C5-4B2E61BB5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663" y="1210861"/>
            <a:ext cx="10515600" cy="4351338"/>
          </a:xfrm>
        </p:spPr>
        <p:txBody>
          <a:bodyPr/>
          <a:lstStyle/>
          <a:p>
            <a:r>
              <a:rPr kumimoji="1" lang="en-US" altLang="zh-CN" dirty="0"/>
              <a:t>Correlation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confidence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interval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between</a:t>
            </a:r>
            <a:r>
              <a:rPr kumimoji="1" lang="zh-CN" altLang="en-US" dirty="0"/>
              <a:t> </a:t>
            </a:r>
            <a:r>
              <a:rPr kumimoji="1" lang="en-US" altLang="zh-CN" dirty="0"/>
              <a:t>dimensions</a:t>
            </a:r>
          </a:p>
          <a:p>
            <a:pPr lvl="1"/>
            <a:r>
              <a:rPr kumimoji="1" lang="en-US" altLang="zh-CN" dirty="0"/>
              <a:t>Agreement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among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observers</a:t>
            </a:r>
            <a:endParaRPr kumimoji="1" lang="zh-CN" altLang="en-US" dirty="0"/>
          </a:p>
        </p:txBody>
      </p:sp>
      <p:pic>
        <p:nvPicPr>
          <p:cNvPr id="5" name="图片 4" descr="手机屏幕截图&#10;&#10;描述已自动生成">
            <a:extLst>
              <a:ext uri="{FF2B5EF4-FFF2-40B4-BE49-F238E27FC236}">
                <a16:creationId xmlns:a16="http://schemas.microsoft.com/office/drawing/2014/main" id="{A6266FF5-EFE2-A649-BB91-085D801B4D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249" y="4527482"/>
            <a:ext cx="2733260" cy="2043437"/>
          </a:xfrm>
          <a:prstGeom prst="rect">
            <a:avLst/>
          </a:prstGeom>
        </p:spPr>
      </p:pic>
      <p:pic>
        <p:nvPicPr>
          <p:cNvPr id="7" name="图片 6" descr="手机屏幕的截图&#10;&#10;描述已自动生成">
            <a:extLst>
              <a:ext uri="{FF2B5EF4-FFF2-40B4-BE49-F238E27FC236}">
                <a16:creationId xmlns:a16="http://schemas.microsoft.com/office/drawing/2014/main" id="{7AC77023-DFB9-B147-BEAC-952F799E98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032" y="4522850"/>
            <a:ext cx="2733260" cy="2043437"/>
          </a:xfrm>
          <a:prstGeom prst="rect">
            <a:avLst/>
          </a:prstGeom>
        </p:spPr>
      </p:pic>
      <p:pic>
        <p:nvPicPr>
          <p:cNvPr id="9" name="图片 8" descr="图片包含 游戏机&#10;&#10;描述已自动生成">
            <a:extLst>
              <a:ext uri="{FF2B5EF4-FFF2-40B4-BE49-F238E27FC236}">
                <a16:creationId xmlns:a16="http://schemas.microsoft.com/office/drawing/2014/main" id="{0AF1F0EF-FF82-984B-A7C0-79DED9F44C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41" y="4518218"/>
            <a:ext cx="2733260" cy="2043437"/>
          </a:xfrm>
          <a:prstGeom prst="rect">
            <a:avLst/>
          </a:prstGeom>
        </p:spPr>
      </p:pic>
      <p:pic>
        <p:nvPicPr>
          <p:cNvPr id="11" name="图片 10" descr="手机屏幕的截图&#10;&#10;描述已自动生成">
            <a:extLst>
              <a:ext uri="{FF2B5EF4-FFF2-40B4-BE49-F238E27FC236}">
                <a16:creationId xmlns:a16="http://schemas.microsoft.com/office/drawing/2014/main" id="{1075998B-A10F-FB4B-BBF6-ABF3BD5B95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9324" y="4527482"/>
            <a:ext cx="2733260" cy="204343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4FE9CF3-8594-AE4C-A38B-CB50BB98104B}"/>
              </a:ext>
            </a:extLst>
          </p:cNvPr>
          <p:cNvSpPr txBox="1"/>
          <p:nvPr/>
        </p:nvSpPr>
        <p:spPr>
          <a:xfrm>
            <a:off x="1254449" y="6345163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highlight>
                  <a:srgbClr val="C0C0C0"/>
                </a:highlight>
              </a:rPr>
              <a:t>Fineness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20D8D2F-D1B1-CA41-9D77-C3B8D8E228C4}"/>
              </a:ext>
            </a:extLst>
          </p:cNvPr>
          <p:cNvSpPr txBox="1"/>
          <p:nvPr/>
        </p:nvSpPr>
        <p:spPr>
          <a:xfrm>
            <a:off x="6535964" y="6376989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highlight>
                  <a:srgbClr val="C0C0C0"/>
                </a:highlight>
              </a:rPr>
              <a:t>Harmony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0D05F4D-C696-864F-BE78-DC0E18E29703}"/>
              </a:ext>
            </a:extLst>
          </p:cNvPr>
          <p:cNvSpPr txBox="1"/>
          <p:nvPr/>
        </p:nvSpPr>
        <p:spPr>
          <a:xfrm>
            <a:off x="3769847" y="638299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highlight>
                  <a:srgbClr val="C0C0C0"/>
                </a:highlight>
              </a:rPr>
              <a:t>Colorfulness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0436920-69F4-5048-A91C-30F274E0D8C1}"/>
              </a:ext>
            </a:extLst>
          </p:cNvPr>
          <p:cNvSpPr txBox="1"/>
          <p:nvPr/>
        </p:nvSpPr>
        <p:spPr>
          <a:xfrm>
            <a:off x="9815753" y="639293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highlight>
                  <a:srgbClr val="C0C0C0"/>
                </a:highlight>
              </a:rPr>
              <a:t>Colorfulness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7F8E606-F3B6-2F48-A803-6BBB1660CB76}"/>
              </a:ext>
            </a:extLst>
          </p:cNvPr>
          <p:cNvSpPr txBox="1"/>
          <p:nvPr/>
        </p:nvSpPr>
        <p:spPr>
          <a:xfrm rot="10800000">
            <a:off x="263978" y="4763980"/>
            <a:ext cx="461665" cy="15526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en-US" altLang="zh-CN" dirty="0">
                <a:highlight>
                  <a:srgbClr val="C0C0C0"/>
                </a:highlight>
              </a:rPr>
              <a:t>Overall</a:t>
            </a:r>
            <a:r>
              <a:rPr kumimoji="1" lang="zh-CN" altLang="en-US" dirty="0">
                <a:highlight>
                  <a:srgbClr val="C0C0C0"/>
                </a:highlight>
              </a:rPr>
              <a:t> </a:t>
            </a:r>
            <a:r>
              <a:rPr kumimoji="1" lang="en-US" altLang="zh-CN" dirty="0">
                <a:highlight>
                  <a:srgbClr val="C0C0C0"/>
                </a:highlight>
              </a:rPr>
              <a:t>Quality</a:t>
            </a:r>
            <a:endParaRPr kumimoji="1" lang="zh-CN" altLang="en-US" dirty="0">
              <a:highlight>
                <a:srgbClr val="C0C0C0"/>
              </a:highlight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2572B67-2004-F14E-8C4C-CA103BFDDEB9}"/>
              </a:ext>
            </a:extLst>
          </p:cNvPr>
          <p:cNvSpPr txBox="1"/>
          <p:nvPr/>
        </p:nvSpPr>
        <p:spPr>
          <a:xfrm rot="10800000">
            <a:off x="8939135" y="5045376"/>
            <a:ext cx="461665" cy="100764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en-US" altLang="zh-CN" dirty="0">
                <a:highlight>
                  <a:srgbClr val="C0C0C0"/>
                </a:highlight>
              </a:rPr>
              <a:t>Harmony</a:t>
            </a:r>
            <a:endParaRPr kumimoji="1" lang="zh-CN" altLang="en-US" dirty="0">
              <a:highlight>
                <a:srgbClr val="C0C0C0"/>
              </a:highlight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8909696-85CE-DC4C-B261-4CFC13244125}"/>
              </a:ext>
            </a:extLst>
          </p:cNvPr>
          <p:cNvSpPr txBox="1"/>
          <p:nvPr/>
        </p:nvSpPr>
        <p:spPr>
          <a:xfrm>
            <a:off x="1971703" y="5963547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CC=0.684</a:t>
            </a:r>
            <a:endParaRPr kumimoji="1"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1FB660E-AF49-3744-B7FA-F90053246130}"/>
              </a:ext>
            </a:extLst>
          </p:cNvPr>
          <p:cNvSpPr txBox="1"/>
          <p:nvPr/>
        </p:nvSpPr>
        <p:spPr>
          <a:xfrm>
            <a:off x="4724988" y="5963547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CC=0.518</a:t>
            </a:r>
            <a:endParaRPr kumimoji="1"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6022943-0641-E94D-BB8D-D8CCFBB8ABF4}"/>
              </a:ext>
            </a:extLst>
          </p:cNvPr>
          <p:cNvSpPr txBox="1"/>
          <p:nvPr/>
        </p:nvSpPr>
        <p:spPr>
          <a:xfrm>
            <a:off x="7558008" y="5963547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CC=0.318</a:t>
            </a:r>
            <a:endParaRPr kumimoji="1"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404AA1D-5392-1E42-8B24-68410BF7F35D}"/>
              </a:ext>
            </a:extLst>
          </p:cNvPr>
          <p:cNvSpPr txBox="1"/>
          <p:nvPr/>
        </p:nvSpPr>
        <p:spPr>
          <a:xfrm>
            <a:off x="10935258" y="5963547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CC=0.189</a:t>
            </a:r>
            <a:endParaRPr kumimoji="1" lang="zh-CN" altLang="en-US" dirty="0"/>
          </a:p>
        </p:txBody>
      </p: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7D3F9BAE-6CD7-BC4B-9A02-6ECB3A7492D6}"/>
              </a:ext>
            </a:extLst>
          </p:cNvPr>
          <p:cNvCxnSpPr>
            <a:cxnSpLocks/>
          </p:cNvCxnSpPr>
          <p:nvPr/>
        </p:nvCxnSpPr>
        <p:spPr>
          <a:xfrm flipH="1">
            <a:off x="2105529" y="3678452"/>
            <a:ext cx="1383163" cy="1093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88AF809D-733E-7C42-AB77-193CC0DFBA92}"/>
              </a:ext>
            </a:extLst>
          </p:cNvPr>
          <p:cNvCxnSpPr>
            <a:cxnSpLocks/>
          </p:cNvCxnSpPr>
          <p:nvPr/>
        </p:nvCxnSpPr>
        <p:spPr>
          <a:xfrm flipH="1">
            <a:off x="800246" y="4001294"/>
            <a:ext cx="80512" cy="1650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B278E347-67D9-DB46-B398-869A0B523E09}"/>
              </a:ext>
            </a:extLst>
          </p:cNvPr>
          <p:cNvCxnSpPr>
            <a:cxnSpLocks/>
          </p:cNvCxnSpPr>
          <p:nvPr/>
        </p:nvCxnSpPr>
        <p:spPr>
          <a:xfrm flipH="1">
            <a:off x="4608098" y="4514560"/>
            <a:ext cx="1121963" cy="1633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E14B2B41-6FD8-EC4D-9284-FEC96FB50641}"/>
              </a:ext>
            </a:extLst>
          </p:cNvPr>
          <p:cNvCxnSpPr>
            <a:cxnSpLocks/>
          </p:cNvCxnSpPr>
          <p:nvPr/>
        </p:nvCxnSpPr>
        <p:spPr>
          <a:xfrm flipH="1">
            <a:off x="6061463" y="4074601"/>
            <a:ext cx="1167724" cy="1453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C931C81B-CF79-A345-8FB5-E2692551CE0E}"/>
              </a:ext>
            </a:extLst>
          </p:cNvPr>
          <p:cNvCxnSpPr>
            <a:cxnSpLocks/>
          </p:cNvCxnSpPr>
          <p:nvPr/>
        </p:nvCxnSpPr>
        <p:spPr>
          <a:xfrm flipH="1">
            <a:off x="7597578" y="4001294"/>
            <a:ext cx="2525528" cy="2051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图片 38">
            <a:extLst>
              <a:ext uri="{FF2B5EF4-FFF2-40B4-BE49-F238E27FC236}">
                <a16:creationId xmlns:a16="http://schemas.microsoft.com/office/drawing/2014/main" id="{2E6DF00B-3B83-BD48-9E33-8F89E65637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42" y="2707829"/>
            <a:ext cx="2255843" cy="126495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E4B87C36-0CF9-3F40-AD99-2EA2DF132B2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135" y="2518506"/>
            <a:ext cx="2319892" cy="1159946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166C631E-9905-C247-A30A-16C155BDA7A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977" y="2239108"/>
            <a:ext cx="1309423" cy="2339503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AAAA4511-0796-4344-B68E-5CB749702FD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586" y="2577200"/>
            <a:ext cx="2525529" cy="141212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70251265-D228-7843-A112-228A7E87D2C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119" y="2617223"/>
            <a:ext cx="2546280" cy="143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96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49F39-2444-BA44-9191-164BC755A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Analysis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B7807C-E772-6E4E-BCD7-1BF4135DC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Performance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objective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metrics</a:t>
            </a:r>
            <a:endParaRPr kumimoji="1"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A49687CA-43D6-9544-B6F3-C6128D144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220993"/>
              </p:ext>
            </p:extLst>
          </p:nvPr>
        </p:nvGraphicFramePr>
        <p:xfrm>
          <a:off x="1973942" y="2662917"/>
          <a:ext cx="7358745" cy="15321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1749">
                  <a:extLst>
                    <a:ext uri="{9D8B030D-6E8A-4147-A177-3AD203B41FA5}">
                      <a16:colId xmlns:a16="http://schemas.microsoft.com/office/drawing/2014/main" val="1685977196"/>
                    </a:ext>
                  </a:extLst>
                </a:gridCol>
                <a:gridCol w="1471749">
                  <a:extLst>
                    <a:ext uri="{9D8B030D-6E8A-4147-A177-3AD203B41FA5}">
                      <a16:colId xmlns:a16="http://schemas.microsoft.com/office/drawing/2014/main" val="3831900154"/>
                    </a:ext>
                  </a:extLst>
                </a:gridCol>
                <a:gridCol w="1471749">
                  <a:extLst>
                    <a:ext uri="{9D8B030D-6E8A-4147-A177-3AD203B41FA5}">
                      <a16:colId xmlns:a16="http://schemas.microsoft.com/office/drawing/2014/main" val="1023082652"/>
                    </a:ext>
                  </a:extLst>
                </a:gridCol>
                <a:gridCol w="1471749">
                  <a:extLst>
                    <a:ext uri="{9D8B030D-6E8A-4147-A177-3AD203B41FA5}">
                      <a16:colId xmlns:a16="http://schemas.microsoft.com/office/drawing/2014/main" val="3032832277"/>
                    </a:ext>
                  </a:extLst>
                </a:gridCol>
                <a:gridCol w="1471749">
                  <a:extLst>
                    <a:ext uri="{9D8B030D-6E8A-4147-A177-3AD203B41FA5}">
                      <a16:colId xmlns:a16="http://schemas.microsoft.com/office/drawing/2014/main" val="682849100"/>
                    </a:ext>
                  </a:extLst>
                </a:gridCol>
              </a:tblGrid>
              <a:tr h="510722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PCC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 err="1">
                          <a:effectLst/>
                        </a:rPr>
                        <a:t>fineness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 err="1">
                          <a:effectLst/>
                        </a:rPr>
                        <a:t>colorfulness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 err="1">
                          <a:effectLst/>
                        </a:rPr>
                        <a:t>harmony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overall_score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8845455"/>
                  </a:ext>
                </a:extLst>
              </a:tr>
              <a:tr h="510722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CPBD</a:t>
                      </a:r>
                      <a:r>
                        <a:rPr lang="en-US" altLang="zh-CN" sz="2000" u="none" strike="noStrike" dirty="0">
                          <a:effectLst/>
                        </a:rPr>
                        <a:t>[1]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u="none" strike="noStrike" dirty="0">
                          <a:effectLst/>
                        </a:rPr>
                        <a:t>0.58084924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u="none" strike="noStrike" dirty="0">
                          <a:effectLst/>
                        </a:rPr>
                        <a:t>0.60560647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u="none" strike="noStrike" dirty="0">
                          <a:effectLst/>
                        </a:rPr>
                        <a:t>0.43386353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u="none" strike="noStrike" dirty="0">
                          <a:effectLst/>
                        </a:rPr>
                        <a:t>0.52565376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3568917"/>
                  </a:ext>
                </a:extLst>
              </a:tr>
              <a:tr h="510722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>
                          <a:effectLst/>
                        </a:rPr>
                        <a:t>NIMA</a:t>
                      </a:r>
                      <a:r>
                        <a:rPr lang="en-US" altLang="zh-CN" sz="2000" u="none" strike="noStrike" dirty="0">
                          <a:effectLst/>
                        </a:rPr>
                        <a:t>[2]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u="none" strike="noStrike">
                          <a:effectLst/>
                        </a:rPr>
                        <a:t>0.1547595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u="none" strike="noStrike">
                          <a:effectLst/>
                        </a:rPr>
                        <a:t>0.14222089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u="none" strike="noStrike" dirty="0">
                          <a:effectLst/>
                        </a:rPr>
                        <a:t>0.30302161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000" u="none" strike="noStrike" dirty="0">
                          <a:effectLst/>
                        </a:rPr>
                        <a:t>0.14776166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1966481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EFB09100-405C-604D-9CC2-3D917A6DE8B6}"/>
              </a:ext>
            </a:extLst>
          </p:cNvPr>
          <p:cNvSpPr txBox="1"/>
          <p:nvPr/>
        </p:nvSpPr>
        <p:spPr>
          <a:xfrm>
            <a:off x="1030513" y="4934857"/>
            <a:ext cx="102035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[1]</a:t>
            </a:r>
            <a:r>
              <a:rPr kumimoji="1" lang="zh-CN" altLang="en-US" dirty="0"/>
              <a:t> </a:t>
            </a:r>
            <a:r>
              <a:rPr lang="fr-FR" altLang="zh-CN" dirty="0" err="1"/>
              <a:t>Narvekar</a:t>
            </a:r>
            <a:r>
              <a:rPr lang="fr-FR" altLang="zh-CN" dirty="0"/>
              <a:t>, </a:t>
            </a:r>
            <a:r>
              <a:rPr lang="fr-FR" altLang="zh-CN" dirty="0" err="1"/>
              <a:t>Niranjan</a:t>
            </a:r>
            <a:r>
              <a:rPr lang="fr-FR" altLang="zh-CN" dirty="0"/>
              <a:t> D., and Lina J. Karam. "A no-</a:t>
            </a:r>
            <a:r>
              <a:rPr lang="fr-FR" altLang="zh-CN" dirty="0" err="1"/>
              <a:t>reference</a:t>
            </a:r>
            <a:r>
              <a:rPr lang="fr-FR" altLang="zh-CN" dirty="0"/>
              <a:t> image </a:t>
            </a:r>
            <a:r>
              <a:rPr lang="fr-FR" altLang="zh-CN" dirty="0" err="1"/>
              <a:t>blur</a:t>
            </a:r>
            <a:r>
              <a:rPr lang="fr-FR" altLang="zh-CN" dirty="0"/>
              <a:t> </a:t>
            </a:r>
            <a:r>
              <a:rPr lang="fr-FR" altLang="zh-CN" dirty="0" err="1"/>
              <a:t>metric</a:t>
            </a:r>
            <a:r>
              <a:rPr lang="fr-FR" altLang="zh-CN" dirty="0"/>
              <a:t> </a:t>
            </a:r>
            <a:r>
              <a:rPr lang="fr-FR" altLang="zh-CN" dirty="0" err="1"/>
              <a:t>based</a:t>
            </a:r>
            <a:r>
              <a:rPr lang="fr-FR" altLang="zh-CN" dirty="0"/>
              <a:t> on the cumulative </a:t>
            </a:r>
            <a:r>
              <a:rPr lang="fr-FR" altLang="zh-CN" dirty="0" err="1"/>
              <a:t>probability</a:t>
            </a:r>
            <a:r>
              <a:rPr lang="fr-FR" altLang="zh-CN" dirty="0"/>
              <a:t> of </a:t>
            </a:r>
            <a:r>
              <a:rPr lang="fr-FR" altLang="zh-CN" dirty="0" err="1"/>
              <a:t>blur</a:t>
            </a:r>
            <a:r>
              <a:rPr lang="fr-FR" altLang="zh-CN" dirty="0"/>
              <a:t> </a:t>
            </a:r>
            <a:r>
              <a:rPr lang="fr-FR" altLang="zh-CN" dirty="0" err="1"/>
              <a:t>detection</a:t>
            </a:r>
            <a:r>
              <a:rPr lang="fr-FR" altLang="zh-CN" dirty="0"/>
              <a:t> (CPBD)." </a:t>
            </a:r>
            <a:r>
              <a:rPr lang="fr-FR" altLang="zh-CN" i="1" dirty="0"/>
              <a:t>IEEE Transactions on Image </a:t>
            </a:r>
            <a:r>
              <a:rPr lang="fr-FR" altLang="zh-CN" i="1" dirty="0" err="1"/>
              <a:t>Processing</a:t>
            </a:r>
            <a:r>
              <a:rPr lang="fr-FR" altLang="zh-CN" dirty="0"/>
              <a:t> 20.9 (2011): 2678-2683.</a:t>
            </a:r>
            <a:endParaRPr kumimoji="1" lang="fr-FR" altLang="zh-CN" dirty="0"/>
          </a:p>
          <a:p>
            <a:r>
              <a:rPr kumimoji="1" lang="en-US" altLang="zh-CN" dirty="0"/>
              <a:t>[2]</a:t>
            </a:r>
            <a:r>
              <a:rPr lang="fr-FR" altLang="zh-CN" dirty="0"/>
              <a:t> </a:t>
            </a:r>
            <a:r>
              <a:rPr lang="fr-FR" altLang="zh-CN" dirty="0" err="1"/>
              <a:t>Talebi</a:t>
            </a:r>
            <a:r>
              <a:rPr lang="fr-FR" altLang="zh-CN" dirty="0"/>
              <a:t>, Hossein, and </a:t>
            </a:r>
            <a:r>
              <a:rPr lang="fr-FR" altLang="zh-CN" dirty="0" err="1"/>
              <a:t>Peyman</a:t>
            </a:r>
            <a:r>
              <a:rPr lang="fr-FR" altLang="zh-CN" dirty="0"/>
              <a:t> </a:t>
            </a:r>
            <a:r>
              <a:rPr lang="fr-FR" altLang="zh-CN" dirty="0" err="1"/>
              <a:t>Milanfar</a:t>
            </a:r>
            <a:r>
              <a:rPr lang="fr-FR" altLang="zh-CN" dirty="0"/>
              <a:t>. "NIMA: Neural image </a:t>
            </a:r>
            <a:r>
              <a:rPr lang="fr-FR" altLang="zh-CN" dirty="0" err="1"/>
              <a:t>assessment</a:t>
            </a:r>
            <a:r>
              <a:rPr lang="fr-FR" altLang="zh-CN" dirty="0"/>
              <a:t>." </a:t>
            </a:r>
            <a:r>
              <a:rPr lang="fr-FR" altLang="zh-CN" i="1" dirty="0"/>
              <a:t>IEEE Transactions on Image </a:t>
            </a:r>
            <a:r>
              <a:rPr lang="fr-FR" altLang="zh-CN" i="1" dirty="0" err="1"/>
              <a:t>Processing</a:t>
            </a:r>
            <a:r>
              <a:rPr lang="fr-FR" altLang="zh-CN" dirty="0"/>
              <a:t> 27.8 (2018): 3998-4011.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7390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EC078E-CAF8-3741-AD39-0080D2FB8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Future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work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69D3E6-2F1A-A74A-96FC-3D246B114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Some</a:t>
            </a:r>
            <a:r>
              <a:rPr kumimoji="1" lang="zh-CN" altLang="en-US" dirty="0"/>
              <a:t> </a:t>
            </a:r>
            <a:r>
              <a:rPr kumimoji="1" lang="en-US" altLang="zh-CN" dirty="0"/>
              <a:t>more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dimensions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evaluate?</a:t>
            </a:r>
          </a:p>
          <a:p>
            <a:r>
              <a:rPr kumimoji="1" lang="en-US" altLang="zh-CN" dirty="0"/>
              <a:t>Objective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metrics?</a:t>
            </a:r>
          </a:p>
          <a:p>
            <a:r>
              <a:rPr kumimoji="1" lang="en-US" altLang="zh-CN" dirty="0"/>
              <a:t>Other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suggestions?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0116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85A728-B749-4B45-B74E-09A57F26EA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8" name="图片 7" descr="图片包含 蛋糕, 玩具, 乐高, 桌子&#10;&#10;描述已自动生成">
            <a:extLst>
              <a:ext uri="{FF2B5EF4-FFF2-40B4-BE49-F238E27FC236}">
                <a16:creationId xmlns:a16="http://schemas.microsoft.com/office/drawing/2014/main" id="{9DA9D3BF-1C4C-1C4A-9EC4-BA2557C0D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6A32EBB-D879-FD4E-AFC7-59813ADF27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9" name="图片 8" descr="图片包含 蛋糕, 桌子, 生日, 大&#10;&#10;描述已自动生成">
            <a:extLst>
              <a:ext uri="{FF2B5EF4-FFF2-40B4-BE49-F238E27FC236}">
                <a16:creationId xmlns:a16="http://schemas.microsoft.com/office/drawing/2014/main" id="{47509F2D-3919-1B40-AA99-2EF7A9BAB9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47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2F39B6-CFB1-F744-AA76-9CF79E3AC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620" y="3956219"/>
            <a:ext cx="5062429" cy="2769434"/>
          </a:xfrm>
        </p:spPr>
        <p:txBody>
          <a:bodyPr anchor="ctr">
            <a:normAutofit/>
          </a:bodyPr>
          <a:lstStyle/>
          <a:p>
            <a:r>
              <a:rPr kumimoji="1" lang="en-US" altLang="zh-CN" sz="1400" dirty="0" err="1">
                <a:solidFill>
                  <a:srgbClr val="FFFFFF"/>
                </a:solidFill>
              </a:rPr>
              <a:t>Junle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WANG</a:t>
            </a:r>
          </a:p>
          <a:p>
            <a:pPr lvl="1"/>
            <a:r>
              <a:rPr kumimoji="1" lang="en-US" altLang="zh-CN" sz="1400" dirty="0">
                <a:solidFill>
                  <a:srgbClr val="FFFFFF"/>
                </a:solidFill>
              </a:rPr>
              <a:t>Working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on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computer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vision,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data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science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in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video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game,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game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AI</a:t>
            </a:r>
          </a:p>
          <a:p>
            <a:pPr lvl="1"/>
            <a:endParaRPr kumimoji="1" lang="en-US" altLang="zh-CN" sz="1400" dirty="0">
              <a:solidFill>
                <a:srgbClr val="FFFFFF"/>
              </a:solidFill>
            </a:endParaRPr>
          </a:p>
          <a:p>
            <a:r>
              <a:rPr kumimoji="1" lang="en-US" altLang="zh-CN" sz="1400" dirty="0">
                <a:solidFill>
                  <a:srgbClr val="FFFFFF"/>
                </a:solidFill>
              </a:rPr>
              <a:t>Tencent: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More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than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WeChat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and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QQ</a:t>
            </a:r>
          </a:p>
          <a:p>
            <a:pPr lvl="1"/>
            <a:r>
              <a:rPr kumimoji="1" lang="en-US" altLang="zh-CN" sz="1400" dirty="0">
                <a:solidFill>
                  <a:srgbClr val="FFFFFF"/>
                </a:solidFill>
              </a:rPr>
              <a:t>Currently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the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largest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video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game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company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in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the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world</a:t>
            </a:r>
          </a:p>
          <a:p>
            <a:pPr lvl="1"/>
            <a:r>
              <a:rPr kumimoji="1" lang="en-US" altLang="zh-CN" sz="1400" dirty="0">
                <a:solidFill>
                  <a:srgbClr val="FFFFFF"/>
                </a:solidFill>
              </a:rPr>
              <a:t>Own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Riot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Games,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big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part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of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Supercell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and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Epic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games,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small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part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of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Bluehole,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Activision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Blizzard,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Ubisoft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and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so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on.</a:t>
            </a:r>
          </a:p>
          <a:p>
            <a:pPr lvl="1"/>
            <a:r>
              <a:rPr kumimoji="1" lang="en-US" altLang="zh-CN" sz="1400" dirty="0">
                <a:solidFill>
                  <a:srgbClr val="FFFFFF"/>
                </a:solidFill>
              </a:rPr>
              <a:t>Focus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on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mobile</a:t>
            </a:r>
            <a:r>
              <a:rPr kumimoji="1" lang="zh-CN" altLang="en-US" sz="1400" dirty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>
                <a:solidFill>
                  <a:srgbClr val="FFFFFF"/>
                </a:solidFill>
              </a:rPr>
              <a:t>game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02B2FC4-1FD0-1E46-85BD-BCD7D66C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3098042"/>
            <a:ext cx="5308979" cy="852985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rgbClr val="FFFFFF"/>
                </a:solidFill>
              </a:rPr>
              <a:t>Self-introduction</a:t>
            </a:r>
            <a:endParaRPr kumimoji="1" lang="zh-CN" altLang="en-US" sz="3600" dirty="0">
              <a:solidFill>
                <a:srgbClr val="FFFFFF"/>
              </a:solidFill>
            </a:endParaRPr>
          </a:p>
        </p:txBody>
      </p:sp>
      <p:pic>
        <p:nvPicPr>
          <p:cNvPr id="6" name="图片 5" descr="一群人站在一起&#10;&#10;描述已自动生成">
            <a:extLst>
              <a:ext uri="{FF2B5EF4-FFF2-40B4-BE49-F238E27FC236}">
                <a16:creationId xmlns:a16="http://schemas.microsoft.com/office/drawing/2014/main" id="{AF284BE1-6A53-8A45-89A7-A6276439B2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7962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ACDBF1-31C6-EA47-A72D-5C5B9001B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/>
              <a:t>Overview</a:t>
            </a:r>
            <a:endParaRPr kumimoji="1" lang="zh-CN" altLang="en-US"/>
          </a:p>
        </p:txBody>
      </p:sp>
      <p:graphicFrame>
        <p:nvGraphicFramePr>
          <p:cNvPr id="5" name="内容占位符 2">
            <a:extLst>
              <a:ext uri="{FF2B5EF4-FFF2-40B4-BE49-F238E27FC236}">
                <a16:creationId xmlns:a16="http://schemas.microsoft.com/office/drawing/2014/main" id="{532AEF7A-AC52-46D9-860B-823EBFCB0A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1352087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31305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C2F9D4-7B42-2645-B2F2-5218B51F7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do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evaluate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game?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D7099E-B3EA-6A47-801A-48F5B94E5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kumimoji="1" lang="en-US" altLang="zh-CN" dirty="0"/>
              <a:t>Visual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analysis</a:t>
            </a:r>
            <a:r>
              <a:rPr kumimoji="1" lang="zh-CN" altLang="en-US" dirty="0"/>
              <a:t> </a:t>
            </a:r>
            <a:r>
              <a:rPr kumimoji="1" lang="en-US" altLang="zh-CN" dirty="0"/>
              <a:t>(subjective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scoring,</a:t>
            </a:r>
            <a:r>
              <a:rPr kumimoji="1" lang="zh-CN" altLang="en-US" dirty="0"/>
              <a:t> </a:t>
            </a:r>
            <a:r>
              <a:rPr kumimoji="1" lang="en-US" altLang="zh-CN" dirty="0"/>
              <a:t>5</a:t>
            </a:r>
            <a:r>
              <a:rPr kumimoji="1" lang="zh-CN" altLang="en-US" dirty="0"/>
              <a:t> </a:t>
            </a:r>
            <a:r>
              <a:rPr kumimoji="1" lang="en-US" altLang="zh-CN" dirty="0"/>
              <a:t>scales,</a:t>
            </a:r>
            <a:r>
              <a:rPr kumimoji="1" lang="zh-CN" altLang="en-US" dirty="0"/>
              <a:t> </a:t>
            </a:r>
            <a:r>
              <a:rPr kumimoji="1" lang="en-US" altLang="zh-CN" dirty="0"/>
              <a:t>similar</a:t>
            </a:r>
            <a:r>
              <a:rPr kumimoji="1" lang="zh-CN" altLang="en-US" dirty="0"/>
              <a:t> </a:t>
            </a:r>
            <a:r>
              <a:rPr kumimoji="1" lang="en-US" altLang="zh-CN" dirty="0"/>
              <a:t>ACR)</a:t>
            </a:r>
          </a:p>
          <a:p>
            <a:pPr lvl="1"/>
            <a:r>
              <a:rPr kumimoji="1" lang="en-US" altLang="zh-CN" dirty="0">
                <a:solidFill>
                  <a:srgbClr val="FF0000"/>
                </a:solidFill>
              </a:rPr>
              <a:t>Overall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score</a:t>
            </a:r>
          </a:p>
          <a:p>
            <a:pPr lvl="1"/>
            <a:r>
              <a:rPr kumimoji="1" lang="en-US" altLang="zh-CN" dirty="0">
                <a:solidFill>
                  <a:srgbClr val="FF0000"/>
                </a:solidFill>
              </a:rPr>
              <a:t>Color(harmony,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colorfulness)</a:t>
            </a:r>
          </a:p>
          <a:p>
            <a:pPr lvl="1"/>
            <a:r>
              <a:rPr kumimoji="1" lang="en-US" altLang="zh-CN" dirty="0">
                <a:solidFill>
                  <a:srgbClr val="FF0000"/>
                </a:solidFill>
              </a:rPr>
              <a:t>Fineness</a:t>
            </a:r>
          </a:p>
          <a:p>
            <a:pPr lvl="1"/>
            <a:r>
              <a:rPr kumimoji="1" lang="en-US" altLang="zh-CN" dirty="0"/>
              <a:t>Distant</a:t>
            </a:r>
            <a:r>
              <a:rPr kumimoji="1" lang="zh-CN" altLang="en-US" dirty="0"/>
              <a:t> </a:t>
            </a:r>
            <a:r>
              <a:rPr kumimoji="1" lang="en-US" altLang="zh-CN" dirty="0"/>
              <a:t>view</a:t>
            </a:r>
          </a:p>
          <a:p>
            <a:pPr lvl="1"/>
            <a:r>
              <a:rPr kumimoji="1" lang="en-US" altLang="zh-CN" dirty="0"/>
              <a:t>Interaction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effect</a:t>
            </a:r>
          </a:p>
          <a:p>
            <a:pPr lvl="1"/>
            <a:r>
              <a:rPr kumimoji="1" lang="en-US" altLang="zh-CN" dirty="0"/>
              <a:t>Lighting/shadow</a:t>
            </a:r>
            <a:r>
              <a:rPr kumimoji="1" lang="zh-CN" altLang="en-US" dirty="0"/>
              <a:t> </a:t>
            </a:r>
            <a:r>
              <a:rPr kumimoji="1" lang="en-US" altLang="zh-CN" dirty="0"/>
              <a:t>effect</a:t>
            </a:r>
          </a:p>
          <a:p>
            <a:pPr lvl="1"/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size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consistency</a:t>
            </a:r>
          </a:p>
          <a:p>
            <a:pPr lvl="1"/>
            <a:r>
              <a:rPr kumimoji="1" lang="en-US" altLang="zh-CN" dirty="0"/>
              <a:t>Action/movement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Image</a:t>
            </a:r>
            <a:r>
              <a:rPr kumimoji="1" lang="zh-CN" altLang="en-US" dirty="0"/>
              <a:t> </a:t>
            </a:r>
            <a:r>
              <a:rPr kumimoji="1" lang="en-US" altLang="zh-CN" dirty="0"/>
              <a:t>style</a:t>
            </a:r>
          </a:p>
          <a:p>
            <a:pPr lvl="1"/>
            <a:r>
              <a:rPr kumimoji="1" lang="en-US" altLang="zh-CN" dirty="0"/>
              <a:t>Visual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Effect</a:t>
            </a:r>
          </a:p>
          <a:p>
            <a:pPr lvl="1"/>
            <a:r>
              <a:rPr kumimoji="1" lang="en-US" altLang="zh-CN" dirty="0"/>
              <a:t>…</a:t>
            </a:r>
          </a:p>
          <a:p>
            <a:r>
              <a:rPr kumimoji="1" lang="en-US" altLang="zh-CN" dirty="0"/>
              <a:t>Audio</a:t>
            </a:r>
            <a:r>
              <a:rPr kumimoji="1" lang="zh-CN" altLang="en-US" dirty="0"/>
              <a:t> </a:t>
            </a:r>
            <a:r>
              <a:rPr kumimoji="1" lang="en-US" altLang="zh-CN" dirty="0"/>
              <a:t>(subjective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scoring,</a:t>
            </a:r>
            <a:r>
              <a:rPr kumimoji="1" lang="zh-CN" altLang="en-US" dirty="0"/>
              <a:t> </a:t>
            </a:r>
            <a:r>
              <a:rPr kumimoji="1" lang="en-US" altLang="zh-CN" dirty="0"/>
              <a:t>5</a:t>
            </a:r>
            <a:r>
              <a:rPr kumimoji="1" lang="zh-CN" altLang="en-US" dirty="0"/>
              <a:t> </a:t>
            </a:r>
            <a:r>
              <a:rPr kumimoji="1" lang="en-US" altLang="zh-CN" dirty="0"/>
              <a:t>scales)</a:t>
            </a:r>
          </a:p>
          <a:p>
            <a:r>
              <a:rPr kumimoji="1" lang="en-US" altLang="zh-CN" dirty="0"/>
              <a:t>Immersive(questionnaire)</a:t>
            </a:r>
          </a:p>
          <a:p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(objective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+</a:t>
            </a:r>
            <a:r>
              <a:rPr kumimoji="1" lang="zh-CN" altLang="en-US" dirty="0"/>
              <a:t> </a:t>
            </a:r>
            <a:r>
              <a:rPr kumimoji="1" lang="en-US" altLang="zh-CN" dirty="0"/>
              <a:t>subjective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scoring)</a:t>
            </a:r>
          </a:p>
          <a:p>
            <a:r>
              <a:rPr kumimoji="1" lang="en-US" altLang="zh-CN" dirty="0"/>
              <a:t>Mobile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performance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(objective,</a:t>
            </a:r>
            <a:r>
              <a:rPr kumimoji="1" lang="zh-CN" altLang="en-US" dirty="0"/>
              <a:t> </a:t>
            </a:r>
            <a:r>
              <a:rPr kumimoji="1" lang="en-US" altLang="zh-CN" dirty="0"/>
              <a:t>i.e.</a:t>
            </a:r>
            <a:r>
              <a:rPr kumimoji="1" lang="zh-CN" altLang="en-US" dirty="0"/>
              <a:t> </a:t>
            </a:r>
            <a:r>
              <a:rPr kumimoji="1" lang="en-US" altLang="zh-CN" dirty="0"/>
              <a:t>CPU,</a:t>
            </a:r>
            <a:r>
              <a:rPr kumimoji="1" lang="zh-CN" altLang="en-US" dirty="0"/>
              <a:t> </a:t>
            </a:r>
            <a:r>
              <a:rPr kumimoji="1" lang="en-US" altLang="zh-CN" dirty="0"/>
              <a:t>FPS,</a:t>
            </a:r>
            <a:r>
              <a:rPr kumimoji="1" lang="zh-CN" altLang="en-US" dirty="0"/>
              <a:t> </a:t>
            </a:r>
            <a:r>
              <a:rPr kumimoji="1" lang="en-US" altLang="zh-CN" dirty="0"/>
              <a:t>Memory,</a:t>
            </a:r>
            <a:r>
              <a:rPr kumimoji="1" lang="zh-CN" altLang="en-US" dirty="0"/>
              <a:t> </a:t>
            </a:r>
            <a:r>
              <a:rPr kumimoji="1" lang="en-US" altLang="zh-CN" dirty="0"/>
              <a:t>Temperature)</a:t>
            </a:r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E9A81E0-F8C3-DB4E-99CA-24DF250DFD03}"/>
              </a:ext>
            </a:extLst>
          </p:cNvPr>
          <p:cNvSpPr txBox="1"/>
          <p:nvPr/>
        </p:nvSpPr>
        <p:spPr>
          <a:xfrm>
            <a:off x="6509084" y="2370221"/>
            <a:ext cx="31598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less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subjective</a:t>
            </a:r>
          </a:p>
          <a:p>
            <a:r>
              <a:rPr kumimoji="1" lang="en-US" altLang="zh-CN" dirty="0"/>
              <a:t>less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prior</a:t>
            </a:r>
            <a:r>
              <a:rPr kumimoji="1" lang="zh-CN" altLang="en-US" dirty="0"/>
              <a:t> </a:t>
            </a:r>
            <a:r>
              <a:rPr kumimoji="1" lang="en-US" altLang="zh-CN" dirty="0"/>
              <a:t>knowledge</a:t>
            </a:r>
          </a:p>
          <a:p>
            <a:r>
              <a:rPr kumimoji="1" lang="en-US" altLang="zh-CN" dirty="0"/>
              <a:t>less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top-down</a:t>
            </a:r>
            <a:r>
              <a:rPr kumimoji="1" lang="zh-CN" altLang="en-US" dirty="0"/>
              <a:t> </a:t>
            </a:r>
            <a:r>
              <a:rPr kumimoji="1" lang="en-US" altLang="zh-CN" dirty="0"/>
              <a:t>related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factors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zh-CN" altLang="en-US" dirty="0"/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E0CF36CE-E722-D14B-9E9F-82B8B4522F69}"/>
              </a:ext>
            </a:extLst>
          </p:cNvPr>
          <p:cNvCxnSpPr>
            <a:cxnSpLocks/>
          </p:cNvCxnSpPr>
          <p:nvPr/>
        </p:nvCxnSpPr>
        <p:spPr>
          <a:xfrm>
            <a:off x="4066674" y="2466474"/>
            <a:ext cx="2442410" cy="385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032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F5D83-AAC7-424D-8266-FA81B9AF0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EA1933-4071-0D40-9F22-82A8998A0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zh-CN" dirty="0"/>
              <a:t>Image</a:t>
            </a:r>
            <a:r>
              <a:rPr kumimoji="1" lang="zh-CN" altLang="en-US" dirty="0"/>
              <a:t> </a:t>
            </a:r>
            <a:r>
              <a:rPr kumimoji="1" lang="en-US" altLang="zh-CN" dirty="0"/>
              <a:t>Aesthetic</a:t>
            </a:r>
            <a:r>
              <a:rPr kumimoji="1" lang="zh-CN" altLang="en-US" dirty="0"/>
              <a:t> </a:t>
            </a:r>
            <a:r>
              <a:rPr kumimoji="1" lang="en-US" altLang="zh-CN" dirty="0"/>
              <a:t>Assessment</a:t>
            </a:r>
          </a:p>
          <a:p>
            <a:pPr lvl="1"/>
            <a:r>
              <a:rPr kumimoji="1" lang="en-US" altLang="zh-CN" dirty="0"/>
              <a:t>Application:</a:t>
            </a:r>
          </a:p>
          <a:p>
            <a:pPr lvl="2"/>
            <a:r>
              <a:rPr kumimoji="1" lang="en-US" altLang="zh-CN" dirty="0"/>
              <a:t>Selection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photos/cover</a:t>
            </a:r>
            <a:r>
              <a:rPr kumimoji="1" lang="zh-CN" altLang="en-US" dirty="0"/>
              <a:t> </a:t>
            </a:r>
            <a:r>
              <a:rPr kumimoji="1" lang="en-US" altLang="zh-CN" dirty="0"/>
              <a:t>images</a:t>
            </a:r>
          </a:p>
          <a:p>
            <a:pPr lvl="2"/>
            <a:r>
              <a:rPr kumimoji="1" lang="en-US" altLang="zh-CN" dirty="0"/>
              <a:t>Image</a:t>
            </a:r>
            <a:r>
              <a:rPr kumimoji="1" lang="zh-CN" altLang="en-US" dirty="0"/>
              <a:t> </a:t>
            </a:r>
            <a:r>
              <a:rPr kumimoji="1" lang="en-US" altLang="zh-CN" dirty="0"/>
              <a:t>enhancement</a:t>
            </a:r>
          </a:p>
          <a:p>
            <a:pPr lvl="1"/>
            <a:r>
              <a:rPr kumimoji="1" lang="en-US" altLang="zh-CN" dirty="0"/>
              <a:t>Challenge</a:t>
            </a:r>
          </a:p>
          <a:p>
            <a:pPr lvl="2"/>
            <a:r>
              <a:rPr kumimoji="1" lang="en-US" altLang="zh-CN" dirty="0"/>
              <a:t>Higher</a:t>
            </a:r>
            <a:r>
              <a:rPr kumimoji="1" lang="zh-CN" altLang="en-US" dirty="0"/>
              <a:t> </a:t>
            </a:r>
            <a:r>
              <a:rPr kumimoji="1" lang="en-US" altLang="zh-CN" dirty="0"/>
              <a:t>level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more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subjective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factors</a:t>
            </a:r>
          </a:p>
          <a:p>
            <a:pPr lvl="2"/>
            <a:r>
              <a:rPr kumimoji="1" lang="en-US" altLang="zh-CN" dirty="0"/>
              <a:t>Usually</a:t>
            </a:r>
            <a:r>
              <a:rPr kumimoji="1" lang="zh-CN" altLang="en-US" dirty="0"/>
              <a:t> </a:t>
            </a:r>
            <a:r>
              <a:rPr kumimoji="1" lang="en-US" altLang="zh-CN" dirty="0"/>
              <a:t>no</a:t>
            </a:r>
            <a:r>
              <a:rPr kumimoji="1" lang="zh-CN" altLang="en-US" dirty="0"/>
              <a:t> </a:t>
            </a:r>
            <a:r>
              <a:rPr kumimoji="1" lang="en-US" altLang="zh-CN" dirty="0"/>
              <a:t>reference</a:t>
            </a:r>
          </a:p>
          <a:p>
            <a:pPr lvl="1"/>
            <a:r>
              <a:rPr kumimoji="1" lang="en-US" altLang="zh-CN" dirty="0"/>
              <a:t>Progress</a:t>
            </a:r>
          </a:p>
          <a:p>
            <a:pPr lvl="2"/>
            <a:r>
              <a:rPr kumimoji="1" lang="en-US" altLang="zh-CN" dirty="0"/>
              <a:t>Either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specific</a:t>
            </a:r>
            <a:r>
              <a:rPr kumimoji="1" lang="zh-CN" altLang="en-US" dirty="0"/>
              <a:t> </a:t>
            </a:r>
            <a:r>
              <a:rPr kumimoji="1" lang="en-US" altLang="zh-CN" dirty="0"/>
              <a:t>rules,</a:t>
            </a:r>
            <a:r>
              <a:rPr kumimoji="1" lang="zh-CN" altLang="en-US" dirty="0"/>
              <a:t> </a:t>
            </a:r>
            <a:r>
              <a:rPr kumimoji="1" lang="en-US" altLang="zh-CN" dirty="0"/>
              <a:t>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neural</a:t>
            </a:r>
            <a:r>
              <a:rPr kumimoji="1" lang="zh-CN" altLang="en-US" dirty="0"/>
              <a:t> </a:t>
            </a:r>
            <a:r>
              <a:rPr kumimoji="1" lang="en-US" altLang="zh-CN" dirty="0"/>
              <a:t>network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2"/>
            <a:r>
              <a:rPr lang="en-US" altLang="zh-CN" dirty="0"/>
              <a:t>Natural</a:t>
            </a:r>
            <a:r>
              <a:rPr lang="zh-CN" altLang="en-US" dirty="0"/>
              <a:t> </a:t>
            </a:r>
            <a:r>
              <a:rPr lang="en-US" altLang="zh-CN" dirty="0"/>
              <a:t>content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photographic</a:t>
            </a:r>
            <a:r>
              <a:rPr lang="zh-CN" altLang="en-US" dirty="0"/>
              <a:t> </a:t>
            </a:r>
            <a:r>
              <a:rPr lang="en-US" altLang="zh-CN" dirty="0"/>
              <a:t>(AADB,</a:t>
            </a:r>
            <a:r>
              <a:rPr lang="zh-CN" altLang="en-US" dirty="0"/>
              <a:t> </a:t>
            </a:r>
            <a:r>
              <a:rPr lang="en-US" altLang="zh-CN" dirty="0"/>
              <a:t>AVA,</a:t>
            </a:r>
            <a:r>
              <a:rPr lang="zh-CN" altLang="en-US" dirty="0"/>
              <a:t> </a:t>
            </a:r>
            <a:r>
              <a:rPr lang="en-US" altLang="zh-CN" dirty="0"/>
              <a:t>…)</a:t>
            </a:r>
          </a:p>
          <a:p>
            <a:pPr lvl="2"/>
            <a:r>
              <a:rPr lang="en-US" altLang="zh-CN" dirty="0"/>
              <a:t>Little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CG,</a:t>
            </a:r>
            <a:r>
              <a:rPr lang="zh-CN" altLang="en-US" dirty="0"/>
              <a:t> </a:t>
            </a:r>
            <a:r>
              <a:rPr lang="en-US" altLang="zh-CN" dirty="0"/>
              <a:t>particular</a:t>
            </a:r>
            <a:r>
              <a:rPr lang="zh-CN" altLang="en-US" dirty="0"/>
              <a:t> </a:t>
            </a:r>
            <a:r>
              <a:rPr lang="en-US" altLang="zh-CN" dirty="0"/>
              <a:t>video</a:t>
            </a:r>
            <a:r>
              <a:rPr lang="zh-CN" altLang="en-US" dirty="0"/>
              <a:t> </a:t>
            </a:r>
            <a:r>
              <a:rPr lang="en-US" altLang="zh-CN" dirty="0"/>
              <a:t>game</a:t>
            </a:r>
            <a:r>
              <a:rPr lang="zh-CN" altLang="en-US" dirty="0"/>
              <a:t> </a:t>
            </a:r>
            <a:r>
              <a:rPr lang="en-US" altLang="zh-CN" dirty="0"/>
              <a:t>image</a:t>
            </a:r>
            <a:endParaRPr kumimoji="1" lang="en-US" altLang="zh-CN" dirty="0"/>
          </a:p>
          <a:p>
            <a:r>
              <a:rPr kumimoji="1" lang="en-US" altLang="zh-CN" dirty="0"/>
              <a:t>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motivation</a:t>
            </a:r>
          </a:p>
          <a:p>
            <a:pPr lvl="1"/>
            <a:r>
              <a:rPr kumimoji="1" lang="en-US" altLang="zh-CN" dirty="0"/>
              <a:t>Game</a:t>
            </a:r>
            <a:r>
              <a:rPr kumimoji="1" lang="zh-CN" altLang="en-US" dirty="0"/>
              <a:t> </a:t>
            </a:r>
            <a:r>
              <a:rPr kumimoji="1" lang="en-US" altLang="zh-CN" dirty="0"/>
              <a:t>evaluation</a:t>
            </a:r>
          </a:p>
          <a:p>
            <a:pPr lvl="1"/>
            <a:r>
              <a:rPr kumimoji="1" lang="en-US" altLang="zh-CN" dirty="0"/>
              <a:t>Game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</a:p>
          <a:p>
            <a:pPr lvl="1"/>
            <a:r>
              <a:rPr kumimoji="1" lang="en-US" altLang="zh-CN" dirty="0" err="1"/>
              <a:t>Anormal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detection</a:t>
            </a:r>
          </a:p>
          <a:p>
            <a:pPr lvl="1"/>
            <a:r>
              <a:rPr kumimoji="1" lang="en-US" altLang="zh-CN" dirty="0"/>
              <a:t>Game</a:t>
            </a:r>
            <a:r>
              <a:rPr kumimoji="1" lang="zh-CN" altLang="en-US" dirty="0"/>
              <a:t> </a:t>
            </a:r>
            <a:r>
              <a:rPr kumimoji="1" lang="en-US" altLang="zh-CN" dirty="0"/>
              <a:t>image</a:t>
            </a:r>
            <a:r>
              <a:rPr kumimoji="1" lang="zh-CN" altLang="en-US" dirty="0"/>
              <a:t> </a:t>
            </a:r>
            <a:r>
              <a:rPr kumimoji="1" lang="en-US" altLang="zh-CN" dirty="0"/>
              <a:t>quality</a:t>
            </a:r>
            <a:r>
              <a:rPr kumimoji="1" lang="zh-CN" altLang="en-US" dirty="0"/>
              <a:t> </a:t>
            </a:r>
            <a:r>
              <a:rPr kumimoji="1" lang="en-US" altLang="zh-CN" dirty="0"/>
              <a:t>assessment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cloud</a:t>
            </a:r>
            <a:r>
              <a:rPr kumimoji="1" lang="zh-CN" altLang="en-US" dirty="0"/>
              <a:t> </a:t>
            </a:r>
            <a:r>
              <a:rPr kumimoji="1" lang="en-US" altLang="zh-CN" dirty="0"/>
              <a:t>gaming</a:t>
            </a:r>
          </a:p>
          <a:p>
            <a:pPr lvl="1"/>
            <a:endParaRPr kumimoji="1" lang="en-US" altLang="zh-CN" dirty="0"/>
          </a:p>
          <a:p>
            <a:pPr lvl="1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163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841EA57-DEA6-4BE9-B11E-1FBCC76BE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4920ED2-2BF4-9A40-BBE8-5C79475B8D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5926240" y="10"/>
            <a:ext cx="6265758" cy="2285990"/>
          </a:xfrm>
          <a:custGeom>
            <a:avLst/>
            <a:gdLst/>
            <a:ahLst/>
            <a:cxnLst/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05A3FC4-79AB-2942-9EB9-07AC068896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8408" y="2286000"/>
            <a:ext cx="5203590" cy="2286000"/>
          </a:xfrm>
          <a:custGeom>
            <a:avLst/>
            <a:gdLst/>
            <a:ahLst/>
            <a:cxnLst/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22B8A31-AF6B-EF49-A069-A621B1AAA2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047618" y="4572000"/>
            <a:ext cx="4144382" cy="2286000"/>
          </a:xfrm>
          <a:custGeom>
            <a:avLst/>
            <a:gdLst/>
            <a:ahLst/>
            <a:cxnLst/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13" name="Freeform 15">
            <a:extLst>
              <a:ext uri="{FF2B5EF4-FFF2-40B4-BE49-F238E27FC236}">
                <a16:creationId xmlns:a16="http://schemas.microsoft.com/office/drawing/2014/main" id="{A26922E4-CEB0-4BFE-BAD1-403E6A417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0203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86758B-3106-4324-A03D-67715F7F1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02664" cy="6858000"/>
          </a:xfrm>
          <a:custGeom>
            <a:avLst/>
            <a:gdLst>
              <a:gd name="connsiteX0" fmla="*/ 0 w 9102664"/>
              <a:gd name="connsiteY0" fmla="*/ 0 h 6858000"/>
              <a:gd name="connsiteX1" fmla="*/ 5926510 w 9102664"/>
              <a:gd name="connsiteY1" fmla="*/ 0 h 6858000"/>
              <a:gd name="connsiteX2" fmla="*/ 9102664 w 9102664"/>
              <a:gd name="connsiteY2" fmla="*/ 6858000 h 6858000"/>
              <a:gd name="connsiteX3" fmla="*/ 0 w 91026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02664" h="6858000">
                <a:moveTo>
                  <a:pt x="0" y="0"/>
                </a:moveTo>
                <a:lnTo>
                  <a:pt x="5926510" y="0"/>
                </a:lnTo>
                <a:lnTo>
                  <a:pt x="910266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C57B0AD-7423-8E40-9666-C28B2284A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8804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solidFill>
                  <a:srgbClr val="000000"/>
                </a:solidFill>
              </a:rPr>
              <a:t>Challenges</a:t>
            </a:r>
            <a:endParaRPr kumimoji="1" lang="zh-CN" altLang="en-US" sz="4000" dirty="0">
              <a:solidFill>
                <a:srgbClr val="0000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848B56-4BEF-C448-99E6-74EF0F084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1249"/>
            <a:ext cx="6265758" cy="4155713"/>
          </a:xfrm>
        </p:spPr>
        <p:txBody>
          <a:bodyPr>
            <a:normAutofit/>
          </a:bodyPr>
          <a:lstStyle/>
          <a:p>
            <a:r>
              <a:rPr kumimoji="1" lang="en-US" altLang="zh-CN" sz="2400" dirty="0">
                <a:solidFill>
                  <a:srgbClr val="000000"/>
                </a:solidFill>
              </a:rPr>
              <a:t>Personal</a:t>
            </a:r>
            <a:r>
              <a:rPr kumimoji="1" lang="zh-CN" altLang="en-US" sz="2400" dirty="0">
                <a:solidFill>
                  <a:srgbClr val="000000"/>
                </a:solidFill>
              </a:rPr>
              <a:t> </a:t>
            </a:r>
            <a:r>
              <a:rPr kumimoji="1" lang="en-US" altLang="zh-CN" sz="2400" dirty="0">
                <a:solidFill>
                  <a:srgbClr val="000000"/>
                </a:solidFill>
              </a:rPr>
              <a:t>preference</a:t>
            </a:r>
            <a:r>
              <a:rPr kumimoji="1" lang="zh-CN" altLang="en-US" sz="2400" dirty="0">
                <a:solidFill>
                  <a:srgbClr val="000000"/>
                </a:solidFill>
              </a:rPr>
              <a:t> </a:t>
            </a:r>
            <a:r>
              <a:rPr kumimoji="1" lang="en-US" altLang="zh-CN" sz="2400" dirty="0">
                <a:solidFill>
                  <a:srgbClr val="000000"/>
                </a:solidFill>
              </a:rPr>
              <a:t>on</a:t>
            </a:r>
            <a:r>
              <a:rPr kumimoji="1" lang="zh-CN" altLang="en-US" sz="2400" dirty="0">
                <a:solidFill>
                  <a:srgbClr val="000000"/>
                </a:solidFill>
              </a:rPr>
              <a:t> </a:t>
            </a:r>
            <a:r>
              <a:rPr kumimoji="1" lang="en-US" altLang="zh-CN" sz="2400" dirty="0">
                <a:solidFill>
                  <a:srgbClr val="000000"/>
                </a:solidFill>
              </a:rPr>
              <a:t>game</a:t>
            </a:r>
          </a:p>
          <a:p>
            <a:r>
              <a:rPr kumimoji="1" lang="en-US" altLang="zh-CN" sz="2400" dirty="0">
                <a:solidFill>
                  <a:srgbClr val="000000"/>
                </a:solidFill>
              </a:rPr>
              <a:t>Different</a:t>
            </a:r>
            <a:r>
              <a:rPr kumimoji="1" lang="zh-CN" altLang="en-US" sz="2400" dirty="0">
                <a:solidFill>
                  <a:srgbClr val="000000"/>
                </a:solidFill>
              </a:rPr>
              <a:t> </a:t>
            </a:r>
            <a:r>
              <a:rPr kumimoji="1" lang="en-US" altLang="zh-CN" sz="2400" dirty="0">
                <a:solidFill>
                  <a:srgbClr val="000000"/>
                </a:solidFill>
              </a:rPr>
              <a:t>picture</a:t>
            </a:r>
            <a:r>
              <a:rPr kumimoji="1" lang="zh-CN" altLang="en-US" sz="2400" dirty="0">
                <a:solidFill>
                  <a:srgbClr val="000000"/>
                </a:solidFill>
              </a:rPr>
              <a:t> </a:t>
            </a:r>
            <a:r>
              <a:rPr kumimoji="1" lang="en-US" altLang="zh-CN" sz="2400" dirty="0">
                <a:solidFill>
                  <a:srgbClr val="000000"/>
                </a:solidFill>
              </a:rPr>
              <a:t>styles</a:t>
            </a:r>
          </a:p>
          <a:p>
            <a:pPr lvl="1"/>
            <a:r>
              <a:rPr kumimoji="1" lang="en-US" altLang="zh-CN" dirty="0">
                <a:solidFill>
                  <a:srgbClr val="000000"/>
                </a:solidFill>
              </a:rPr>
              <a:t>Pixelization</a:t>
            </a:r>
            <a:r>
              <a:rPr kumimoji="1" lang="zh-CN" altLang="en-US" dirty="0">
                <a:solidFill>
                  <a:srgbClr val="000000"/>
                </a:solidFill>
              </a:rPr>
              <a:t> </a:t>
            </a:r>
            <a:r>
              <a:rPr kumimoji="1" lang="en-US" altLang="zh-CN" dirty="0">
                <a:solidFill>
                  <a:srgbClr val="000000"/>
                </a:solidFill>
              </a:rPr>
              <a:t>style</a:t>
            </a:r>
          </a:p>
          <a:p>
            <a:pPr lvl="1"/>
            <a:r>
              <a:rPr kumimoji="1" lang="en-US" altLang="zh-CN" dirty="0">
                <a:solidFill>
                  <a:srgbClr val="000000"/>
                </a:solidFill>
              </a:rPr>
              <a:t>Simple</a:t>
            </a:r>
            <a:r>
              <a:rPr kumimoji="1" lang="zh-CN" altLang="en-US" dirty="0">
                <a:solidFill>
                  <a:srgbClr val="000000"/>
                </a:solidFill>
              </a:rPr>
              <a:t> </a:t>
            </a:r>
            <a:r>
              <a:rPr kumimoji="1" lang="en-US" altLang="zh-CN" dirty="0">
                <a:solidFill>
                  <a:srgbClr val="000000"/>
                </a:solidFill>
              </a:rPr>
              <a:t>style</a:t>
            </a:r>
          </a:p>
          <a:p>
            <a:pPr lvl="1"/>
            <a:r>
              <a:rPr kumimoji="1" lang="en-US" altLang="zh-CN" dirty="0">
                <a:solidFill>
                  <a:srgbClr val="000000"/>
                </a:solidFill>
              </a:rPr>
              <a:t>Realistic</a:t>
            </a:r>
            <a:r>
              <a:rPr kumimoji="1" lang="zh-CN" altLang="en-US" dirty="0">
                <a:solidFill>
                  <a:srgbClr val="000000"/>
                </a:solidFill>
              </a:rPr>
              <a:t> </a:t>
            </a:r>
            <a:r>
              <a:rPr kumimoji="1" lang="en-US" altLang="zh-CN" dirty="0">
                <a:solidFill>
                  <a:srgbClr val="000000"/>
                </a:solidFill>
              </a:rPr>
              <a:t>style</a:t>
            </a:r>
          </a:p>
          <a:p>
            <a:r>
              <a:rPr kumimoji="1" lang="en-US" altLang="zh-CN" sz="2400" dirty="0">
                <a:solidFill>
                  <a:srgbClr val="000000"/>
                </a:solidFill>
              </a:rPr>
              <a:t>Influence</a:t>
            </a:r>
            <a:r>
              <a:rPr kumimoji="1" lang="zh-CN" altLang="en-US" sz="2400" dirty="0">
                <a:solidFill>
                  <a:srgbClr val="000000"/>
                </a:solidFill>
              </a:rPr>
              <a:t> </a:t>
            </a:r>
            <a:r>
              <a:rPr kumimoji="1" lang="en-US" altLang="zh-CN" sz="2400" dirty="0">
                <a:solidFill>
                  <a:srgbClr val="000000"/>
                </a:solidFill>
              </a:rPr>
              <a:t>of</a:t>
            </a:r>
            <a:r>
              <a:rPr kumimoji="1" lang="zh-CN" altLang="en-US" sz="2400" dirty="0">
                <a:solidFill>
                  <a:srgbClr val="000000"/>
                </a:solidFill>
              </a:rPr>
              <a:t> </a:t>
            </a:r>
            <a:r>
              <a:rPr kumimoji="1" lang="en-US" altLang="zh-CN" sz="2400" dirty="0">
                <a:solidFill>
                  <a:srgbClr val="000000"/>
                </a:solidFill>
              </a:rPr>
              <a:t>UI</a:t>
            </a:r>
          </a:p>
          <a:p>
            <a:r>
              <a:rPr kumimoji="1" lang="en-US" altLang="zh-CN" sz="2400" dirty="0">
                <a:solidFill>
                  <a:srgbClr val="000000"/>
                </a:solidFill>
              </a:rPr>
              <a:t>VFX</a:t>
            </a:r>
          </a:p>
          <a:p>
            <a:r>
              <a:rPr kumimoji="1" lang="en-US" altLang="zh-CN" sz="2400" dirty="0">
                <a:solidFill>
                  <a:srgbClr val="000000"/>
                </a:solidFill>
              </a:rPr>
              <a:t>Always</a:t>
            </a:r>
            <a:r>
              <a:rPr kumimoji="1" lang="zh-CN" altLang="en-US" sz="2400" dirty="0">
                <a:solidFill>
                  <a:srgbClr val="000000"/>
                </a:solidFill>
              </a:rPr>
              <a:t> </a:t>
            </a:r>
            <a:r>
              <a:rPr kumimoji="1" lang="en-US" altLang="zh-CN" sz="2400" dirty="0">
                <a:solidFill>
                  <a:srgbClr val="000000"/>
                </a:solidFill>
              </a:rPr>
              <a:t>evolving</a:t>
            </a:r>
          </a:p>
        </p:txBody>
      </p:sp>
    </p:spTree>
    <p:extLst>
      <p:ext uri="{BB962C8B-B14F-4D97-AF65-F5344CB8AC3E}">
        <p14:creationId xmlns:p14="http://schemas.microsoft.com/office/powerpoint/2010/main" val="2267263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AF5A57-E598-9341-9838-8E2ED7610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16042E-F45B-5544-BF63-78B3CB649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zh-CN" dirty="0"/>
              <a:t>Stimuli</a:t>
            </a:r>
          </a:p>
          <a:p>
            <a:pPr lvl="1"/>
            <a:r>
              <a:rPr kumimoji="1" lang="en-US" altLang="zh-CN" dirty="0"/>
              <a:t>100</a:t>
            </a:r>
            <a:r>
              <a:rPr kumimoji="1" lang="zh-CN" altLang="en-US" dirty="0"/>
              <a:t> </a:t>
            </a:r>
            <a:r>
              <a:rPr kumimoji="1" lang="en-US" altLang="zh-CN" dirty="0"/>
              <a:t>games</a:t>
            </a:r>
            <a:r>
              <a:rPr kumimoji="1" lang="zh-CN" altLang="en-US" dirty="0"/>
              <a:t> </a:t>
            </a:r>
            <a:r>
              <a:rPr kumimoji="1" lang="en-US" altLang="zh-CN" dirty="0"/>
              <a:t>collected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from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Play</a:t>
            </a:r>
            <a:r>
              <a:rPr kumimoji="1" lang="zh-CN" altLang="en-US" dirty="0"/>
              <a:t> </a:t>
            </a:r>
            <a:r>
              <a:rPr kumimoji="1" lang="en-US" altLang="zh-CN" dirty="0"/>
              <a:t>Store</a:t>
            </a:r>
          </a:p>
          <a:p>
            <a:pPr lvl="2"/>
            <a:r>
              <a:rPr kumimoji="1" lang="en-US" altLang="zh-CN" dirty="0"/>
              <a:t>Some</a:t>
            </a:r>
            <a:r>
              <a:rPr kumimoji="1" lang="zh-CN" altLang="en-US" dirty="0"/>
              <a:t> </a:t>
            </a:r>
            <a:r>
              <a:rPr kumimoji="1" lang="en-US" altLang="zh-CN" dirty="0"/>
              <a:t>game</a:t>
            </a:r>
            <a:r>
              <a:rPr kumimoji="1" lang="zh-CN" altLang="en-US" dirty="0"/>
              <a:t> </a:t>
            </a:r>
            <a:r>
              <a:rPr kumimoji="1" lang="en-US" altLang="zh-CN" dirty="0"/>
              <a:t>types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filtered</a:t>
            </a:r>
            <a:r>
              <a:rPr kumimoji="1" lang="zh-CN" altLang="en-US" dirty="0"/>
              <a:t> </a:t>
            </a:r>
            <a:r>
              <a:rPr kumimoji="1" lang="en-US" altLang="zh-CN" dirty="0"/>
              <a:t>out</a:t>
            </a:r>
            <a:r>
              <a:rPr kumimoji="1" lang="zh-CN" altLang="en-US" dirty="0"/>
              <a:t>：</a:t>
            </a:r>
            <a:endParaRPr kumimoji="1" lang="en-US" altLang="zh-CN" dirty="0"/>
          </a:p>
          <a:p>
            <a:pPr lvl="3"/>
            <a:r>
              <a:rPr kumimoji="1" lang="en-US" altLang="zh-CN" dirty="0"/>
              <a:t>Casino</a:t>
            </a:r>
          </a:p>
          <a:p>
            <a:pPr lvl="3"/>
            <a:r>
              <a:rPr kumimoji="1" lang="en-US" altLang="zh-CN" dirty="0"/>
              <a:t>Teaching</a:t>
            </a:r>
          </a:p>
          <a:p>
            <a:pPr lvl="3"/>
            <a:r>
              <a:rPr kumimoji="1" lang="en-US" altLang="zh-CN" dirty="0"/>
              <a:t>AR/MR</a:t>
            </a:r>
          </a:p>
          <a:p>
            <a:pPr lvl="3"/>
            <a:r>
              <a:rPr kumimoji="1" lang="en-US" altLang="zh-CN" dirty="0"/>
              <a:t>Q&amp;A</a:t>
            </a:r>
            <a:r>
              <a:rPr kumimoji="1" lang="zh-CN" altLang="en-US" dirty="0"/>
              <a:t> </a:t>
            </a:r>
            <a:r>
              <a:rPr kumimoji="1" lang="en-US" altLang="zh-CN" dirty="0"/>
              <a:t>challenge</a:t>
            </a:r>
          </a:p>
          <a:p>
            <a:pPr lvl="1"/>
            <a:r>
              <a:rPr kumimoji="1" lang="en-US" altLang="zh-CN" dirty="0"/>
              <a:t>1091</a:t>
            </a:r>
            <a:r>
              <a:rPr kumimoji="1" lang="zh-CN" altLang="en-US" dirty="0"/>
              <a:t> </a:t>
            </a:r>
            <a:r>
              <a:rPr kumimoji="1" lang="en-US" altLang="zh-CN" dirty="0"/>
              <a:t>screenshot</a:t>
            </a:r>
            <a:r>
              <a:rPr kumimoji="1" lang="zh-CN" altLang="en-US" dirty="0"/>
              <a:t> </a:t>
            </a:r>
            <a:r>
              <a:rPr kumimoji="1" lang="en-US" altLang="zh-CN" dirty="0"/>
              <a:t>images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total</a:t>
            </a:r>
          </a:p>
          <a:p>
            <a:pPr lvl="2"/>
            <a:r>
              <a:rPr kumimoji="1" lang="en-US" altLang="zh-CN" dirty="0"/>
              <a:t>Some</a:t>
            </a:r>
            <a:r>
              <a:rPr kumimoji="1" lang="zh-CN" altLang="en-US" dirty="0"/>
              <a:t> </a:t>
            </a:r>
            <a:r>
              <a:rPr kumimoji="1" lang="en-US" altLang="zh-CN" dirty="0"/>
              <a:t>images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filtered</a:t>
            </a:r>
            <a:r>
              <a:rPr kumimoji="1" lang="zh-CN" altLang="en-US" dirty="0"/>
              <a:t> </a:t>
            </a:r>
            <a:r>
              <a:rPr kumimoji="1" lang="en-US" altLang="zh-CN" dirty="0"/>
              <a:t>out:</a:t>
            </a:r>
          </a:p>
          <a:p>
            <a:pPr lvl="3"/>
            <a:r>
              <a:rPr kumimoji="1" lang="en-US" altLang="zh-CN" dirty="0"/>
              <a:t>UI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setup,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3"/>
            <a:r>
              <a:rPr lang="en-US" altLang="zh-CN" dirty="0"/>
              <a:t>A</a:t>
            </a:r>
            <a:r>
              <a:rPr lang="fr-FR" altLang="zh-CN" dirty="0" err="1"/>
              <a:t>dvertising</a:t>
            </a:r>
            <a:r>
              <a:rPr lang="zh-CN" altLang="en-US" dirty="0"/>
              <a:t> </a:t>
            </a:r>
            <a:r>
              <a:rPr lang="en-US" altLang="zh-CN" dirty="0"/>
              <a:t>image</a:t>
            </a:r>
            <a:r>
              <a:rPr lang="zh-CN" altLang="en-US" dirty="0"/>
              <a:t> </a:t>
            </a:r>
            <a:r>
              <a:rPr lang="en-US" altLang="zh-CN" dirty="0"/>
              <a:t>included,</a:t>
            </a:r>
            <a:r>
              <a:rPr lang="zh-CN" altLang="en-US" dirty="0"/>
              <a:t> </a:t>
            </a:r>
            <a:endParaRPr lang="en-US" altLang="zh-CN" dirty="0"/>
          </a:p>
          <a:p>
            <a:pPr lvl="3"/>
            <a:r>
              <a:rPr lang="en-US" altLang="zh-CN" dirty="0"/>
              <a:t>Natural</a:t>
            </a:r>
            <a:r>
              <a:rPr lang="zh-CN" altLang="en-US" dirty="0"/>
              <a:t> </a:t>
            </a:r>
            <a:r>
              <a:rPr lang="en-US" altLang="zh-CN" dirty="0"/>
              <a:t>content,</a:t>
            </a:r>
            <a:r>
              <a:rPr lang="zh-CN" altLang="en-US" dirty="0"/>
              <a:t> </a:t>
            </a:r>
            <a:endParaRPr lang="en-US" altLang="zh-CN" dirty="0"/>
          </a:p>
          <a:p>
            <a:pPr lvl="3"/>
            <a:r>
              <a:rPr lang="en-US" altLang="zh-CN" dirty="0"/>
              <a:t>OS</a:t>
            </a:r>
            <a:r>
              <a:rPr lang="zh-CN" altLang="en-US" dirty="0"/>
              <a:t> </a:t>
            </a:r>
            <a:r>
              <a:rPr lang="en-US" altLang="zh-CN" dirty="0"/>
              <a:t>image</a:t>
            </a:r>
            <a:r>
              <a:rPr lang="zh-CN" altLang="en-US" dirty="0"/>
              <a:t> </a:t>
            </a:r>
            <a:r>
              <a:rPr lang="en-US" altLang="zh-CN" dirty="0"/>
              <a:t>related</a:t>
            </a:r>
          </a:p>
          <a:p>
            <a:pPr lvl="2"/>
            <a:endParaRPr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91150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8CDD8A8-B4F4-FD4F-9C11-4B20438750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676" y="489856"/>
            <a:ext cx="10992247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BCC08A-D4B4-C649-9B73-9B5ED9AEF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FEE93E-FA70-3645-AA94-F27402D23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Task</a:t>
            </a:r>
          </a:p>
          <a:p>
            <a:pPr lvl="1"/>
            <a:r>
              <a:rPr kumimoji="1" lang="en-US" altLang="zh-CN" dirty="0"/>
              <a:t>Evaluate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each</a:t>
            </a:r>
            <a:r>
              <a:rPr kumimoji="1" lang="zh-CN" altLang="en-US" dirty="0"/>
              <a:t> </a:t>
            </a:r>
            <a:r>
              <a:rPr kumimoji="1" lang="en-US" altLang="zh-CN" dirty="0"/>
              <a:t>image</a:t>
            </a:r>
            <a:r>
              <a:rPr kumimoji="1" lang="zh-CN" altLang="en-US" dirty="0"/>
              <a:t> </a:t>
            </a:r>
            <a:r>
              <a:rPr kumimoji="1" lang="en-US" altLang="zh-CN" dirty="0"/>
              <a:t>based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dimensions</a:t>
            </a:r>
          </a:p>
          <a:p>
            <a:pPr lvl="2"/>
            <a:r>
              <a:rPr kumimoji="1" lang="en-US" altLang="zh-CN" dirty="0"/>
              <a:t>Fineness</a:t>
            </a:r>
          </a:p>
          <a:p>
            <a:pPr lvl="2"/>
            <a:r>
              <a:rPr kumimoji="1" lang="en-US" altLang="zh-CN" dirty="0"/>
              <a:t>Colorfulness</a:t>
            </a:r>
          </a:p>
          <a:p>
            <a:pPr lvl="2"/>
            <a:r>
              <a:rPr kumimoji="1" lang="en-US" altLang="zh-CN" dirty="0"/>
              <a:t>Color</a:t>
            </a:r>
            <a:r>
              <a:rPr kumimoji="1" lang="zh-CN" altLang="en-US" dirty="0"/>
              <a:t> </a:t>
            </a:r>
            <a:r>
              <a:rPr kumimoji="1" lang="en-US" altLang="zh-CN" dirty="0"/>
              <a:t>harmony</a:t>
            </a:r>
          </a:p>
          <a:p>
            <a:pPr lvl="2"/>
            <a:r>
              <a:rPr kumimoji="1" lang="en-US" altLang="zh-CN" dirty="0"/>
              <a:t>Overall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score</a:t>
            </a:r>
          </a:p>
          <a:p>
            <a:pPr lvl="1"/>
            <a:r>
              <a:rPr kumimoji="1" lang="en-US" altLang="zh-CN" dirty="0"/>
              <a:t>Observers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asked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give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1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5</a:t>
            </a:r>
            <a:r>
              <a:rPr kumimoji="1" lang="zh-CN" altLang="en-US" dirty="0"/>
              <a:t> </a:t>
            </a:r>
            <a:r>
              <a:rPr kumimoji="1" lang="en-US" altLang="zh-CN" dirty="0"/>
              <a:t>score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each</a:t>
            </a:r>
            <a:r>
              <a:rPr kumimoji="1" lang="zh-CN" altLang="en-US" dirty="0"/>
              <a:t> </a:t>
            </a:r>
            <a:r>
              <a:rPr kumimoji="1" lang="en-US" altLang="zh-CN" dirty="0"/>
              <a:t>dimension</a:t>
            </a:r>
          </a:p>
        </p:txBody>
      </p:sp>
    </p:spTree>
    <p:extLst>
      <p:ext uri="{BB962C8B-B14F-4D97-AF65-F5344CB8AC3E}">
        <p14:creationId xmlns:p14="http://schemas.microsoft.com/office/powerpoint/2010/main" val="41492210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7435b417-8b94-4a97-8da3-9e66702387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7435b417-8b94-4a97-8da3-9e667023870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7435b417-8b94-4a97-8da3-9e667023870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7435b417-8b94-4a97-8da3-9e667023870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628</Words>
  <Application>Microsoft Macintosh PowerPoint</Application>
  <PresentationFormat>宽屏</PresentationFormat>
  <Paragraphs>190</Paragraphs>
  <Slides>19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等线</vt:lpstr>
      <vt:lpstr>等线 Light</vt:lpstr>
      <vt:lpstr>宋体</vt:lpstr>
      <vt:lpstr>Microsoft YaHei Light</vt:lpstr>
      <vt:lpstr>Agency FB</vt:lpstr>
      <vt:lpstr>Arial</vt:lpstr>
      <vt:lpstr>Calibri</vt:lpstr>
      <vt:lpstr>Office 主题​​</vt:lpstr>
      <vt:lpstr>Multi-dimension aesthetic assessment for game image: a subjective test</vt:lpstr>
      <vt:lpstr>Self-introduction</vt:lpstr>
      <vt:lpstr>Overview</vt:lpstr>
      <vt:lpstr>What we do to evaluate a game?</vt:lpstr>
      <vt:lpstr>Background</vt:lpstr>
      <vt:lpstr>Challenges</vt:lpstr>
      <vt:lpstr>Experiment</vt:lpstr>
      <vt:lpstr>PowerPoint 演示文稿</vt:lpstr>
      <vt:lpstr>Experiment</vt:lpstr>
      <vt:lpstr>PowerPoint 演示文稿</vt:lpstr>
      <vt:lpstr>PowerPoint 演示文稿</vt:lpstr>
      <vt:lpstr>PowerPoint 演示文稿</vt:lpstr>
      <vt:lpstr>PowerPoint 演示文稿</vt:lpstr>
      <vt:lpstr>Experiment</vt:lpstr>
      <vt:lpstr>Analysis</vt:lpstr>
      <vt:lpstr>Analysis</vt:lpstr>
      <vt:lpstr>Analysis</vt:lpstr>
      <vt:lpstr>Analysis</vt:lpstr>
      <vt:lpstr>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Multi-dimension aesthetic assessment for game image: a subjective test</dc:title>
  <dc:creator>jljunlewang</dc:creator>
  <cp:lastModifiedBy>jljunlewang</cp:lastModifiedBy>
  <cp:revision>50</cp:revision>
  <dcterms:created xsi:type="dcterms:W3CDTF">2020-03-09T09:07:09Z</dcterms:created>
  <dcterms:modified xsi:type="dcterms:W3CDTF">2020-03-10T03:34:40Z</dcterms:modified>
</cp:coreProperties>
</file>